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948" r:id="rId5"/>
    <p:sldId id="1126" r:id="rId6"/>
    <p:sldId id="1127" r:id="rId7"/>
    <p:sldId id="1198" r:id="rId8"/>
    <p:sldId id="1199" r:id="rId9"/>
    <p:sldId id="1200" r:id="rId10"/>
    <p:sldId id="1201" r:id="rId11"/>
    <p:sldId id="1202" r:id="rId12"/>
    <p:sldId id="1203" r:id="rId13"/>
    <p:sldId id="1210" r:id="rId14"/>
    <p:sldId id="1208" r:id="rId15"/>
    <p:sldId id="1211" r:id="rId16"/>
    <p:sldId id="1212" r:id="rId17"/>
    <p:sldId id="1213" r:id="rId18"/>
    <p:sldId id="1214" r:id="rId19"/>
    <p:sldId id="1215" r:id="rId20"/>
    <p:sldId id="1216" r:id="rId21"/>
    <p:sldId id="1217" r:id="rId22"/>
    <p:sldId id="1218" r:id="rId23"/>
    <p:sldId id="1219" r:id="rId24"/>
    <p:sldId id="1220" r:id="rId25"/>
    <p:sldId id="1221" r:id="rId26"/>
    <p:sldId id="1222" r:id="rId27"/>
    <p:sldId id="1223" r:id="rId28"/>
    <p:sldId id="1224" r:id="rId29"/>
    <p:sldId id="1225" r:id="rId30"/>
    <p:sldId id="1226" r:id="rId31"/>
    <p:sldId id="1227" r:id="rId32"/>
    <p:sldId id="1162" r:id="rId33"/>
    <p:sldId id="1228" r:id="rId34"/>
    <p:sldId id="1229" r:id="rId35"/>
    <p:sldId id="73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8A9F95D-ADBF-4716-9D0D-FD3336C013CA}">
          <p14:sldIdLst>
            <p14:sldId id="256"/>
            <p14:sldId id="948"/>
            <p14:sldId id="1126"/>
            <p14:sldId id="1127"/>
            <p14:sldId id="1198"/>
            <p14:sldId id="1199"/>
            <p14:sldId id="1200"/>
            <p14:sldId id="1201"/>
            <p14:sldId id="1202"/>
            <p14:sldId id="1203"/>
            <p14:sldId id="1210"/>
            <p14:sldId id="1208"/>
            <p14:sldId id="1211"/>
            <p14:sldId id="1212"/>
            <p14:sldId id="1213"/>
            <p14:sldId id="1214"/>
            <p14:sldId id="1215"/>
            <p14:sldId id="1216"/>
            <p14:sldId id="1217"/>
            <p14:sldId id="1218"/>
            <p14:sldId id="1219"/>
            <p14:sldId id="1220"/>
            <p14:sldId id="1221"/>
            <p14:sldId id="1222"/>
            <p14:sldId id="1223"/>
            <p14:sldId id="1224"/>
            <p14:sldId id="1225"/>
            <p14:sldId id="1226"/>
            <p14:sldId id="1227"/>
            <p14:sldId id="1162"/>
            <p14:sldId id="1228"/>
            <p14:sldId id="1229"/>
            <p14:sldId id="7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0041"/>
    <a:srgbClr val="FBFBFB"/>
    <a:srgbClr val="9C0054"/>
    <a:srgbClr val="0053A3"/>
    <a:srgbClr val="940A40"/>
    <a:srgbClr val="620035"/>
    <a:srgbClr val="4E0023"/>
    <a:srgbClr val="7E0044"/>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65251" autoAdjust="0"/>
  </p:normalViewPr>
  <p:slideViewPr>
    <p:cSldViewPr snapToGrid="0" showGuides="1">
      <p:cViewPr>
        <p:scale>
          <a:sx n="75" d="100"/>
          <a:sy n="75" d="100"/>
        </p:scale>
        <p:origin x="1920" y="54"/>
      </p:cViewPr>
      <p:guideLst>
        <p:guide orient="horz" pos="1899"/>
        <p:guide pos="3840"/>
      </p:guideLst>
    </p:cSldViewPr>
  </p:slideViewPr>
  <p:notesTextViewPr>
    <p:cViewPr>
      <p:scale>
        <a:sx n="75" d="100"/>
        <a:sy n="75" d="100"/>
      </p:scale>
      <p:origin x="0" y="0"/>
    </p:cViewPr>
  </p:notesTextViewPr>
  <p:sorterViewPr>
    <p:cViewPr>
      <p:scale>
        <a:sx n="120" d="100"/>
        <a:sy n="120" d="100"/>
      </p:scale>
      <p:origin x="0" y="336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个人介绍，工作经历</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rgbClr val="970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rgbClr val="970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fld>
            <a:endParaRPr lang="zh-CN" altLang="en-US" dirty="0"/>
          </a:p>
        </p:txBody>
      </p:sp>
      <p:pic>
        <p:nvPicPr>
          <p:cNvPr id="6" name="图片 5" descr="深大logo-无底色"/>
          <p:cNvPicPr>
            <a:picLocks noChangeAspect="1"/>
          </p:cNvPicPr>
          <p:nvPr userDrawn="1"/>
        </p:nvPicPr>
        <p:blipFill>
          <a:blip r:embed="rId2"/>
          <a:stretch>
            <a:fillRect/>
          </a:stretch>
        </p:blipFill>
        <p:spPr>
          <a:xfrm>
            <a:off x="11258423" y="17577"/>
            <a:ext cx="930074" cy="93007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838200" y="86919"/>
            <a:ext cx="10852859" cy="796011"/>
          </a:xfrm>
        </p:spPr>
        <p:txBody>
          <a:bodyPr>
            <a:normAutofit/>
          </a:bodyPr>
          <a:lstStyle>
            <a:lvl1pPr>
              <a:defRPr sz="3200">
                <a:solidFill>
                  <a:schemeClr val="accent1"/>
                </a:solidFill>
              </a:defRPr>
            </a:lvl1pPr>
          </a:lstStyle>
          <a:p>
            <a:r>
              <a:rPr lang="zh-CN" altLang="en-US"/>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a:t>单击此处编辑母版文本样式</a:t>
            </a:r>
            <a:endParaRPr lang="zh-CN" altLang="en-US"/>
          </a:p>
          <a:p>
            <a:pPr lvl="1"/>
            <a:r>
              <a:rPr lang="zh-CN" altLang="en-US"/>
              <a:t>第二级</a:t>
            </a:r>
            <a:endParaRPr lang="zh-CN" altLang="en-US"/>
          </a:p>
        </p:txBody>
      </p:sp>
      <p:sp>
        <p:nvSpPr>
          <p:cNvPr id="4" name="KSO_FD"/>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FA341C6-F14C-4CC0-AE49-EBC2AFBF1483}" type="datetimeFigureOut">
              <a:rPr kumimoji="0" lang="zh-CN" altLang="en-US" sz="1200" b="0" i="0" u="none" strike="noStrike" kern="1200" cap="none" spc="0" normalizeH="0" baseline="0" noProof="0" smtClean="0">
                <a:ln>
                  <a:noFill/>
                </a:ln>
                <a:solidFill>
                  <a:srgbClr val="47494B">
                    <a:tint val="75000"/>
                  </a:srgbClr>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47494B">
                  <a:tint val="75000"/>
                </a:srgbClr>
              </a:solidFill>
              <a:effectLst/>
              <a:uLnTx/>
              <a:uFillTx/>
              <a:latin typeface="Calibri" panose="020F0502020204030204" pitchFamily="34" charset="0"/>
              <a:ea typeface="宋体" panose="02010600030101010101" pitchFamily="2" charset="-122"/>
              <a:cs typeface="+mn-cs"/>
            </a:endParaRPr>
          </a:p>
        </p:txBody>
      </p:sp>
      <p:sp>
        <p:nvSpPr>
          <p:cNvPr id="5" name="KSO_FT"/>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47494B">
                  <a:tint val="75000"/>
                </a:srgbClr>
              </a:solidFill>
              <a:effectLst/>
              <a:uLnTx/>
              <a:uFillTx/>
              <a:latin typeface="Calibri" panose="020F0502020204030204" pitchFamily="34" charset="0"/>
              <a:ea typeface="宋体" panose="02010600030101010101" pitchFamily="2" charset="-122"/>
              <a:cs typeface="+mn-cs"/>
            </a:endParaRPr>
          </a:p>
        </p:txBody>
      </p:sp>
      <p:sp>
        <p:nvSpPr>
          <p:cNvPr id="6" name="KSO_FN"/>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748B1BB-5C8F-4866-AD13-528CC65FB80F}" type="slidenum">
              <a:rPr kumimoji="0" lang="zh-CN" altLang="en-US" sz="1200" b="0" i="0" u="none" strike="noStrike" kern="1200" cap="none" spc="0" normalizeH="0" baseline="0" noProof="0" smtClean="0">
                <a:ln>
                  <a:noFill/>
                </a:ln>
                <a:solidFill>
                  <a:srgbClr val="47494B">
                    <a:tint val="75000"/>
                  </a:srgbClr>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47494B">
                  <a:tint val="75000"/>
                </a:srgbClr>
              </a:solidFill>
              <a:effectLst/>
              <a:uLnTx/>
              <a:uFillTx/>
              <a:latin typeface="Calibri" panose="020F0502020204030204" pitchFamily="34" charset="0"/>
              <a:ea typeface="宋体" panose="02010600030101010101" pitchFamily="2" charset="-122"/>
              <a:cs typeface="+mn-cs"/>
            </a:endParaRPr>
          </a:p>
        </p:txBody>
      </p:sp>
      <p:cxnSp>
        <p:nvCxnSpPr>
          <p:cNvPr id="7" name="直接连接符 6"/>
          <p:cNvCxnSpPr/>
          <p:nvPr userDrawn="1"/>
        </p:nvCxnSpPr>
        <p:spPr>
          <a:xfrm>
            <a:off x="810909" y="864168"/>
            <a:ext cx="784000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981075"/>
            <a:ext cx="5384800"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981075"/>
            <a:ext cx="5384800"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3"/>
          <p:cNvSpPr>
            <a:spLocks noGrp="1" noChangeArrowheads="1"/>
          </p:cNvSpPr>
          <p:nvPr>
            <p:ph type="sldNum" sz="quarter" idx="10"/>
          </p:nvPr>
        </p:nvSpPr>
        <p:spPr/>
        <p:txBody>
          <a:bodyPr/>
          <a:lstStyle>
            <a:lvl1pPr>
              <a:defRPr/>
            </a:lvl1pPr>
          </a:lstStyle>
          <a:p>
            <a:pPr>
              <a:defRPr/>
            </a:pPr>
            <a:fld id="{35D6758F-A98C-4336-A281-626565B0B21B}"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717970"/>
            <a:ext cx="12192000" cy="6862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586122"/>
            <a:ext cx="12192000" cy="1131848"/>
          </a:xfrm>
          <a:prstGeom prst="rect">
            <a:avLst/>
          </a:prstGeom>
          <a:solidFill>
            <a:srgbClr val="970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92655" y="2609308"/>
            <a:ext cx="8475980" cy="1107996"/>
          </a:xfrm>
          <a:prstGeom prst="rect">
            <a:avLst/>
          </a:prstGeom>
          <a:noFill/>
        </p:spPr>
        <p:txBody>
          <a:bodyPr wrap="square" rtlCol="0">
            <a:spAutoFit/>
          </a:bodyPr>
          <a:lstStyle/>
          <a:p>
            <a:pPr algn="ctr"/>
            <a:r>
              <a:rPr lang="zh-CN" altLang="en-US" sz="6600" b="1" dirty="0">
                <a:solidFill>
                  <a:schemeClr val="bg1"/>
                </a:solidFill>
              </a:rPr>
              <a:t>城市空间建模与仿真</a:t>
            </a:r>
            <a:endParaRPr lang="zh-CN" altLang="en-US" sz="6600" b="1" dirty="0">
              <a:solidFill>
                <a:schemeClr val="bg1"/>
              </a:solidFill>
            </a:endParaRPr>
          </a:p>
        </p:txBody>
      </p:sp>
      <p:sp>
        <p:nvSpPr>
          <p:cNvPr id="12" name="文本框 11"/>
          <p:cNvSpPr txBox="1"/>
          <p:nvPr/>
        </p:nvSpPr>
        <p:spPr>
          <a:xfrm>
            <a:off x="3294454" y="5028236"/>
            <a:ext cx="6272379" cy="706755"/>
          </a:xfrm>
          <a:prstGeom prst="rect">
            <a:avLst/>
          </a:prstGeom>
          <a:noFill/>
        </p:spPr>
        <p:txBody>
          <a:bodyPr wrap="square" rtlCol="0">
            <a:spAutoFit/>
          </a:bodyPr>
          <a:lstStyle/>
          <a:p>
            <a:pPr algn="ctr"/>
            <a:r>
              <a:rPr lang="zh-CN" altLang="en-US" sz="2000" b="1" dirty="0">
                <a:solidFill>
                  <a:srgbClr val="453D3A"/>
                </a:solidFill>
              </a:rPr>
              <a:t>任课教师：汤圣君</a:t>
            </a:r>
            <a:endParaRPr lang="en-US" altLang="zh-CN" sz="2000" b="1" dirty="0">
              <a:solidFill>
                <a:srgbClr val="453D3A"/>
              </a:solidFill>
            </a:endParaRPr>
          </a:p>
          <a:p>
            <a:pPr algn="ctr"/>
            <a:r>
              <a:rPr lang="zh-CN" altLang="en-US" sz="2000" b="1" dirty="0">
                <a:solidFill>
                  <a:srgbClr val="453D3A"/>
                </a:solidFill>
              </a:rPr>
              <a:t>建筑与城市规划学院  城市空间信息工程系</a:t>
            </a:r>
            <a:endParaRPr lang="zh-CN" sz="2000" b="1" dirty="0">
              <a:solidFill>
                <a:srgbClr val="453D3A"/>
              </a:solidFill>
            </a:endParaRPr>
          </a:p>
        </p:txBody>
      </p:sp>
      <p:sp>
        <p:nvSpPr>
          <p:cNvPr id="15" name="矩形 14"/>
          <p:cNvSpPr/>
          <p:nvPr/>
        </p:nvSpPr>
        <p:spPr>
          <a:xfrm>
            <a:off x="11172674" y="2151083"/>
            <a:ext cx="324000" cy="32400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4" y="1899083"/>
            <a:ext cx="252000" cy="252000"/>
          </a:xfrm>
          <a:prstGeom prst="rect">
            <a:avLst/>
          </a:prstGeom>
          <a:solidFill>
            <a:srgbClr val="970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深大logo-无底色"/>
          <p:cNvPicPr>
            <a:picLocks noChangeAspect="1"/>
          </p:cNvPicPr>
          <p:nvPr/>
        </p:nvPicPr>
        <p:blipFill>
          <a:blip r:embed="rId1"/>
          <a:stretch>
            <a:fillRect/>
          </a:stretch>
        </p:blipFill>
        <p:spPr>
          <a:xfrm>
            <a:off x="195580" y="1465743"/>
            <a:ext cx="1997075" cy="1997075"/>
          </a:xfrm>
          <a:prstGeom prst="rect">
            <a:avLst/>
          </a:prstGeom>
        </p:spPr>
      </p:pic>
      <p:sp>
        <p:nvSpPr>
          <p:cNvPr id="2" name="TextBox 1"/>
          <p:cNvSpPr txBox="1"/>
          <p:nvPr/>
        </p:nvSpPr>
        <p:spPr>
          <a:xfrm>
            <a:off x="188595" y="3830955"/>
            <a:ext cx="11814175" cy="460375"/>
          </a:xfrm>
          <a:prstGeom prst="rect">
            <a:avLst/>
          </a:prstGeom>
          <a:noFill/>
        </p:spPr>
        <p:txBody>
          <a:bodyPr wrap="square" rtlCol="0">
            <a:spAutoFit/>
          </a:bodyPr>
          <a:lstStyle/>
          <a:p>
            <a:pPr algn="ctr">
              <a:buClrTx/>
              <a:buSzTx/>
              <a:buFontTx/>
            </a:pPr>
            <a:r>
              <a:rPr lang="zh-CN" altLang="en-US" sz="2400" b="1" dirty="0">
                <a:solidFill>
                  <a:schemeClr val="bg1"/>
                </a:solidFill>
                <a:sym typeface="+mn-ea"/>
              </a:rPr>
              <a:t>第五讲  城市空间三维数据表达和重建-3D变换与参数计算</a:t>
            </a:r>
            <a:endParaRPr lang="zh-CN" altLang="en-US" sz="2400" b="1" dirty="0">
              <a:solidFill>
                <a:schemeClr val="bg1"/>
              </a:solidFill>
              <a:sym typeface="+mn-ea"/>
            </a:endParaRPr>
          </a:p>
        </p:txBody>
      </p:sp>
      <p:sp>
        <p:nvSpPr>
          <p:cNvPr id="3" name="TextBox 2"/>
          <p:cNvSpPr txBox="1"/>
          <p:nvPr/>
        </p:nvSpPr>
        <p:spPr>
          <a:xfrm>
            <a:off x="8658225" y="6505575"/>
            <a:ext cx="3533775" cy="338554"/>
          </a:xfrm>
          <a:prstGeom prst="rect">
            <a:avLst/>
          </a:prstGeom>
          <a:noFill/>
        </p:spPr>
        <p:txBody>
          <a:bodyPr wrap="square" rtlCol="0">
            <a:spAutoFit/>
          </a:bodyPr>
          <a:lstStyle/>
          <a:p>
            <a:pPr algn="ctr"/>
            <a:r>
              <a:rPr lang="zh-CN" altLang="en-US" sz="1600" b="1" i="1" dirty="0">
                <a:solidFill>
                  <a:schemeClr val="bg2">
                    <a:lumMod val="50000"/>
                  </a:schemeClr>
                </a:solidFill>
              </a:rPr>
              <a:t>其中部分图片来自互联网和同行专家</a:t>
            </a:r>
            <a:endParaRPr lang="zh-CN" altLang="en-US" sz="1600" b="1" i="1" dirty="0">
              <a:solidFill>
                <a:schemeClr val="bg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70291"/>
    </mc:Choice>
    <mc:Fallback>
      <p:transition spd="slow" advTm="3702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216025" y="1062355"/>
            <a:ext cx="10001885" cy="534289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矩形 5"/>
          <p:cNvSpPr/>
          <p:nvPr/>
        </p:nvSpPr>
        <p:spPr>
          <a:xfrm>
            <a:off x="-1" y="0"/>
            <a:ext cx="3216275" cy="685800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endParaRPr lang="zh-CN" altLang="en-US" sz="6000" b="1" dirty="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18"/>
          <p:cNvSpPr txBox="1"/>
          <p:nvPr/>
        </p:nvSpPr>
        <p:spPr>
          <a:xfrm>
            <a:off x="4818776" y="2764499"/>
            <a:ext cx="5053012" cy="521970"/>
          </a:xfrm>
          <a:prstGeom prst="rect">
            <a:avLst/>
          </a:prstGeom>
          <a:noFill/>
        </p:spPr>
        <p:txBody>
          <a:bodyPr wrap="square" rtlCol="0">
            <a:spAutoFit/>
          </a:bodyPr>
          <a:lstStyle/>
          <a:p>
            <a:pPr lvl="0">
              <a:defRPr/>
            </a:pPr>
            <a:r>
              <a:rPr lang="zh-CN" altLang="en-US" sz="2800" b="1" spc="200" dirty="0">
                <a:solidFill>
                  <a:srgbClr val="940A40"/>
                </a:solidFill>
                <a:latin typeface="+mn-ea"/>
                <a:sym typeface="+mn-ea"/>
              </a:rPr>
              <a:t>点云形状参数计算</a:t>
            </a:r>
            <a:endParaRPr lang="zh-CN" altLang="en-US" sz="2800" b="1" spc="200" dirty="0">
              <a:solidFill>
                <a:srgbClr val="940A40"/>
              </a:solidFill>
              <a:latin typeface="+mn-ea"/>
              <a:sym typeface="+mn-ea"/>
            </a:endParaRPr>
          </a:p>
        </p:txBody>
      </p:sp>
      <p:grpSp>
        <p:nvGrpSpPr>
          <p:cNvPr id="34" name="组合 33"/>
          <p:cNvGrpSpPr/>
          <p:nvPr/>
        </p:nvGrpSpPr>
        <p:grpSpPr>
          <a:xfrm>
            <a:off x="3814841" y="2612089"/>
            <a:ext cx="828040" cy="828040"/>
            <a:chOff x="3909356" y="1685526"/>
            <a:chExt cx="828000" cy="828000"/>
          </a:xfrm>
        </p:grpSpPr>
        <p:sp>
          <p:nvSpPr>
            <p:cNvPr id="35" name="文本框 16"/>
            <p:cNvSpPr txBox="1"/>
            <p:nvPr/>
          </p:nvSpPr>
          <p:spPr>
            <a:xfrm>
              <a:off x="3909356" y="1745583"/>
              <a:ext cx="828000" cy="706721"/>
            </a:xfrm>
            <a:prstGeom prst="rect">
              <a:avLst/>
            </a:prstGeom>
            <a:noFill/>
            <a:ln>
              <a:noFill/>
            </a:ln>
          </p:spPr>
          <p:txBody>
            <a:bodyPr wrap="square" rtlCol="0">
              <a:spAutoFit/>
            </a:bodyPr>
            <a:lstStyle/>
            <a:p>
              <a:pPr algn="ctr"/>
              <a:r>
                <a:rPr lang="en-US" altLang="zh-CN" sz="4000" b="1" dirty="0">
                  <a:solidFill>
                    <a:srgbClr val="940A40"/>
                  </a:solidFill>
                  <a:latin typeface="微软雅黑" panose="020B0503020204020204" pitchFamily="34" charset="-122"/>
                  <a:ea typeface="微软雅黑" panose="020B0503020204020204" pitchFamily="34" charset="-122"/>
                </a:rPr>
                <a:t>02</a:t>
              </a:r>
              <a:endParaRPr lang="en-US" altLang="zh-CN" sz="4000" b="1" dirty="0">
                <a:solidFill>
                  <a:srgbClr val="940A40"/>
                </a:solidFill>
                <a:latin typeface="微软雅黑" panose="020B0503020204020204" pitchFamily="34" charset="-122"/>
                <a:ea typeface="微软雅黑" panose="020B0503020204020204" pitchFamily="34" charset="-122"/>
              </a:endParaRPr>
            </a:p>
          </p:txBody>
        </p:sp>
        <p:sp>
          <p:nvSpPr>
            <p:cNvPr id="36" name="矩形 35"/>
            <p:cNvSpPr/>
            <p:nvPr/>
          </p:nvSpPr>
          <p:spPr>
            <a:xfrm>
              <a:off x="3909356" y="1685526"/>
              <a:ext cx="828000" cy="828000"/>
            </a:xfrm>
            <a:prstGeom prst="rect">
              <a:avLst/>
            </a:prstGeom>
            <a:noFill/>
            <a:ln>
              <a:solidFill>
                <a:srgbClr val="970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1778"/>
    </mc:Choice>
    <mc:Fallback>
      <p:transition spd="slow" advTm="17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376045" y="1614170"/>
            <a:ext cx="9439910" cy="479107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948690" y="1121410"/>
            <a:ext cx="10551160" cy="509524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732155" y="1590675"/>
            <a:ext cx="10920095" cy="417385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87070" y="1620520"/>
            <a:ext cx="10817860" cy="430149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endParaRPr lang="zh-CN" altLang="en-US" sz="2800" b="1" dirty="0">
              <a:solidFill>
                <a:srgbClr val="7E0044"/>
              </a:solidFill>
              <a:latin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142095" y="991235"/>
            <a:ext cx="2188845" cy="20758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78815" y="2000250"/>
            <a:ext cx="11005185" cy="336867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直线拟合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355725" y="1619250"/>
            <a:ext cx="9030970" cy="4304030"/>
          </a:xfrm>
          <a:prstGeom prst="rect">
            <a:avLst/>
          </a:prstGeom>
        </p:spPr>
      </p:pic>
      <p:pic>
        <p:nvPicPr>
          <p:cNvPr id="4" name="图片 3"/>
          <p:cNvPicPr>
            <a:picLocks noChangeAspect="1"/>
          </p:cNvPicPr>
          <p:nvPr/>
        </p:nvPicPr>
        <p:blipFill>
          <a:blip r:embed="rId2"/>
          <a:stretch>
            <a:fillRect/>
          </a:stretch>
        </p:blipFill>
        <p:spPr>
          <a:xfrm>
            <a:off x="7416800" y="1238250"/>
            <a:ext cx="2969895" cy="218440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直线拟合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386840" y="1453515"/>
            <a:ext cx="9418955" cy="430339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直线拟合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118235" y="1746885"/>
            <a:ext cx="9956165" cy="406273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平面</a:t>
            </a:r>
            <a:r>
              <a:rPr lang="zh-CN" altLang="en-US" sz="2800" b="1" dirty="0">
                <a:solidFill>
                  <a:srgbClr val="7E0044"/>
                </a:solidFill>
                <a:latin typeface="微软雅黑" panose="020B0503020204020204" pitchFamily="34" charset="-122"/>
              </a:rPr>
              <a:t>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矩形 5"/>
          <p:cNvSpPr/>
          <p:nvPr/>
        </p:nvSpPr>
        <p:spPr>
          <a:xfrm>
            <a:off x="-1" y="0"/>
            <a:ext cx="3216275" cy="685800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endParaRPr lang="zh-CN" altLang="en-US" sz="6000" b="1" dirty="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5125318" y="2797866"/>
            <a:ext cx="5234544" cy="521970"/>
          </a:xfrm>
          <a:prstGeom prst="rect">
            <a:avLst/>
          </a:prstGeom>
          <a:noFill/>
        </p:spPr>
        <p:txBody>
          <a:bodyPr wrap="square" rtlCol="0">
            <a:spAutoFit/>
          </a:bodyPr>
          <a:lstStyle/>
          <a:p>
            <a:r>
              <a:rPr lang="en-US" altLang="zh-CN" sz="2800" b="1" spc="200" dirty="0">
                <a:solidFill>
                  <a:srgbClr val="940A40"/>
                </a:solidFill>
                <a:latin typeface="+mn-ea"/>
              </a:rPr>
              <a:t>3D</a:t>
            </a:r>
            <a:r>
              <a:rPr lang="zh-CN" altLang="en-US" sz="2800" b="1" spc="200" dirty="0">
                <a:solidFill>
                  <a:srgbClr val="940A40"/>
                </a:solidFill>
                <a:latin typeface="+mn-ea"/>
              </a:rPr>
              <a:t>形状计算</a:t>
            </a:r>
            <a:endParaRPr lang="zh-CN" altLang="en-US" sz="2800" b="1" spc="200" dirty="0">
              <a:solidFill>
                <a:srgbClr val="940A40"/>
              </a:solidFill>
              <a:latin typeface="+mn-ea"/>
            </a:endParaRPr>
          </a:p>
        </p:txBody>
      </p:sp>
      <p:grpSp>
        <p:nvGrpSpPr>
          <p:cNvPr id="69" name="组合 68"/>
          <p:cNvGrpSpPr/>
          <p:nvPr/>
        </p:nvGrpSpPr>
        <p:grpSpPr>
          <a:xfrm>
            <a:off x="4121383" y="2655907"/>
            <a:ext cx="828040" cy="82804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940A40"/>
                  </a:solidFill>
                  <a:latin typeface="微软雅黑" panose="020B0503020204020204" pitchFamily="34" charset="-122"/>
                  <a:ea typeface="微软雅黑" panose="020B0503020204020204" pitchFamily="34" charset="-122"/>
                </a:rPr>
                <a:t>02</a:t>
              </a:r>
              <a:endParaRPr lang="en-US" altLang="zh-CN" sz="4000" b="1" dirty="0">
                <a:solidFill>
                  <a:srgbClr val="940A40"/>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rgbClr val="970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18"/>
          <p:cNvSpPr txBox="1"/>
          <p:nvPr/>
        </p:nvSpPr>
        <p:spPr>
          <a:xfrm>
            <a:off x="5125317" y="1584934"/>
            <a:ext cx="5651105" cy="521970"/>
          </a:xfrm>
          <a:prstGeom prst="rect">
            <a:avLst/>
          </a:prstGeom>
          <a:noFill/>
        </p:spPr>
        <p:txBody>
          <a:bodyPr wrap="square" rtlCol="0">
            <a:spAutoFit/>
          </a:bodyPr>
          <a:lstStyle/>
          <a:p>
            <a:pPr lvl="0">
              <a:defRPr/>
            </a:pPr>
            <a:r>
              <a:rPr lang="en-US" altLang="zh-CN" sz="2800" b="1" spc="200" dirty="0">
                <a:solidFill>
                  <a:srgbClr val="940A40"/>
                </a:solidFill>
                <a:latin typeface="+mn-ea"/>
              </a:rPr>
              <a:t>3D</a:t>
            </a:r>
            <a:r>
              <a:rPr lang="zh-CN" altLang="en-US" sz="2800" b="1" spc="200" dirty="0">
                <a:solidFill>
                  <a:srgbClr val="940A40"/>
                </a:solidFill>
                <a:latin typeface="+mn-ea"/>
              </a:rPr>
              <a:t>数据变换</a:t>
            </a:r>
            <a:endParaRPr lang="zh-CN" altLang="en-US" sz="2800" b="1" spc="200" dirty="0">
              <a:solidFill>
                <a:srgbClr val="940A40"/>
              </a:solidFill>
              <a:latin typeface="+mn-ea"/>
            </a:endParaRPr>
          </a:p>
        </p:txBody>
      </p:sp>
      <p:grpSp>
        <p:nvGrpSpPr>
          <p:cNvPr id="34" name="组合 33"/>
          <p:cNvGrpSpPr/>
          <p:nvPr/>
        </p:nvGrpSpPr>
        <p:grpSpPr>
          <a:xfrm>
            <a:off x="4121383" y="1434157"/>
            <a:ext cx="828040" cy="828040"/>
            <a:chOff x="3909356" y="1685526"/>
            <a:chExt cx="828000" cy="828000"/>
          </a:xfrm>
        </p:grpSpPr>
        <p:sp>
          <p:nvSpPr>
            <p:cNvPr id="35"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940A40"/>
                  </a:solidFill>
                  <a:latin typeface="微软雅黑" panose="020B0503020204020204" pitchFamily="34" charset="-122"/>
                  <a:ea typeface="微软雅黑" panose="020B0503020204020204" pitchFamily="34" charset="-122"/>
                </a:rPr>
                <a:t>01</a:t>
              </a:r>
              <a:endParaRPr lang="en-US" altLang="zh-CN" sz="4000" b="1" dirty="0">
                <a:solidFill>
                  <a:srgbClr val="940A40"/>
                </a:solidFill>
                <a:latin typeface="微软雅黑" panose="020B0503020204020204" pitchFamily="34" charset="-122"/>
                <a:ea typeface="微软雅黑" panose="020B0503020204020204" pitchFamily="34" charset="-122"/>
              </a:endParaRPr>
            </a:p>
          </p:txBody>
        </p:sp>
        <p:sp>
          <p:nvSpPr>
            <p:cNvPr id="36" name="矩形 35"/>
            <p:cNvSpPr/>
            <p:nvPr/>
          </p:nvSpPr>
          <p:spPr>
            <a:xfrm>
              <a:off x="3909356" y="1685526"/>
              <a:ext cx="828000" cy="828000"/>
            </a:xfrm>
            <a:prstGeom prst="rect">
              <a:avLst/>
            </a:prstGeom>
            <a:noFill/>
            <a:ln>
              <a:solidFill>
                <a:srgbClr val="970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5125318" y="4073834"/>
            <a:ext cx="6084718" cy="521970"/>
          </a:xfrm>
          <a:prstGeom prst="rect">
            <a:avLst/>
          </a:prstGeom>
          <a:noFill/>
        </p:spPr>
        <p:txBody>
          <a:bodyPr wrap="square" rtlCol="0">
            <a:spAutoFit/>
          </a:bodyPr>
          <a:lstStyle/>
          <a:p>
            <a:pPr lvl="0">
              <a:defRPr/>
            </a:pPr>
            <a:r>
              <a:rPr lang="zh-CN" altLang="en-US" sz="2800" b="1" spc="200" dirty="0">
                <a:solidFill>
                  <a:srgbClr val="940A40"/>
                </a:solidFill>
                <a:latin typeface="+mn-ea"/>
                <a:sym typeface="+mn-ea"/>
              </a:rPr>
              <a:t>课堂练习</a:t>
            </a:r>
            <a:endParaRPr lang="zh-CN" altLang="en-US" sz="2800" b="1" spc="200" dirty="0">
              <a:solidFill>
                <a:srgbClr val="940A40"/>
              </a:solidFill>
              <a:latin typeface="+mn-ea"/>
            </a:endParaRPr>
          </a:p>
        </p:txBody>
      </p:sp>
      <p:grpSp>
        <p:nvGrpSpPr>
          <p:cNvPr id="21" name="组合 20"/>
          <p:cNvGrpSpPr/>
          <p:nvPr/>
        </p:nvGrpSpPr>
        <p:grpSpPr>
          <a:xfrm>
            <a:off x="4121383" y="3931875"/>
            <a:ext cx="828040" cy="828040"/>
            <a:chOff x="3909356" y="1685526"/>
            <a:chExt cx="828000" cy="828000"/>
          </a:xfrm>
        </p:grpSpPr>
        <p:sp>
          <p:nvSpPr>
            <p:cNvPr id="22" name="文本框 2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940A40"/>
                  </a:solidFill>
                  <a:latin typeface="微软雅黑" panose="020B0503020204020204" pitchFamily="34" charset="-122"/>
                  <a:ea typeface="微软雅黑" panose="020B0503020204020204" pitchFamily="34" charset="-122"/>
                </a:rPr>
                <a:t>03</a:t>
              </a:r>
              <a:endParaRPr lang="en-US" altLang="zh-CN" sz="4000" b="1" dirty="0">
                <a:solidFill>
                  <a:srgbClr val="940A40"/>
                </a:solidFill>
                <a:latin typeface="微软雅黑" panose="020B0503020204020204" pitchFamily="34" charset="-122"/>
                <a:ea typeface="微软雅黑" panose="020B0503020204020204" pitchFamily="34" charset="-122"/>
              </a:endParaRPr>
            </a:p>
          </p:txBody>
        </p:sp>
        <p:sp>
          <p:nvSpPr>
            <p:cNvPr id="23" name="矩形 22"/>
            <p:cNvSpPr/>
            <p:nvPr/>
          </p:nvSpPr>
          <p:spPr>
            <a:xfrm>
              <a:off x="3909356" y="1685526"/>
              <a:ext cx="828000" cy="828000"/>
            </a:xfrm>
            <a:prstGeom prst="rect">
              <a:avLst/>
            </a:prstGeom>
            <a:noFill/>
            <a:ln>
              <a:solidFill>
                <a:srgbClr val="970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141856"/>
    </mc:Choice>
    <mc:Fallback>
      <p:transition spd="slow" advTm="14185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492885" y="1641475"/>
            <a:ext cx="9554210" cy="4547870"/>
          </a:xfrm>
          <a:prstGeom prst="rect">
            <a:avLst/>
          </a:prstGeom>
        </p:spPr>
      </p:pic>
      <p:sp>
        <p:nvSpPr>
          <p:cNvPr id="4" name="矩形 3"/>
          <p:cNvSpPr/>
          <p:nvPr/>
        </p:nvSpPr>
        <p:spPr>
          <a:xfrm>
            <a:off x="1758950" y="1184910"/>
            <a:ext cx="6970395" cy="620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平面</a:t>
            </a:r>
            <a:r>
              <a:rPr lang="zh-CN" altLang="en-US" sz="2800" b="1" dirty="0">
                <a:solidFill>
                  <a:srgbClr val="7E0044"/>
                </a:solidFill>
                <a:latin typeface="微软雅黑" panose="020B0503020204020204" pitchFamily="34" charset="-122"/>
              </a:rPr>
              <a:t>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586740" y="1562735"/>
            <a:ext cx="10760710" cy="428688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平面</a:t>
            </a:r>
            <a:r>
              <a:rPr lang="zh-CN" altLang="en-US" sz="2800" b="1" dirty="0">
                <a:solidFill>
                  <a:srgbClr val="7E0044"/>
                </a:solidFill>
                <a:latin typeface="微软雅黑" panose="020B0503020204020204" pitchFamily="34" charset="-122"/>
              </a:rPr>
              <a:t>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529715" y="1294130"/>
            <a:ext cx="10001250" cy="492696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rPr>
              <a:t>点云形状参数计算</a:t>
            </a:r>
            <a:r>
              <a:rPr lang="en-US" altLang="zh-CN" sz="2800" b="1" dirty="0">
                <a:solidFill>
                  <a:srgbClr val="7E0044"/>
                </a:solidFill>
                <a:latin typeface="微软雅黑" panose="020B0503020204020204" pitchFamily="34" charset="-122"/>
              </a:rPr>
              <a:t>-</a:t>
            </a:r>
            <a:r>
              <a:rPr lang="zh-CN" altLang="en-US" sz="2800" b="1" dirty="0">
                <a:solidFill>
                  <a:srgbClr val="7E0044"/>
                </a:solidFill>
                <a:latin typeface="微软雅黑" panose="020B0503020204020204" pitchFamily="34" charset="-122"/>
              </a:rPr>
              <a:t>平面拟合（</a:t>
            </a:r>
            <a:r>
              <a:rPr lang="en-US" altLang="zh-CN" sz="2800" b="1" dirty="0">
                <a:solidFill>
                  <a:srgbClr val="7E0044"/>
                </a:solidFill>
                <a:latin typeface="微软雅黑" panose="020B0503020204020204" pitchFamily="34" charset="-122"/>
              </a:rPr>
              <a:t>LS</a:t>
            </a:r>
            <a:r>
              <a:rPr lang="zh-CN" altLang="en-US" sz="2800" b="1" dirty="0">
                <a:solidFill>
                  <a:srgbClr val="7E0044"/>
                </a:solidFill>
                <a:latin typeface="微软雅黑" panose="020B0503020204020204" pitchFamily="34" charset="-122"/>
              </a:rPr>
              <a:t>）</a:t>
            </a:r>
            <a:endParaRPr lang="zh-CN" altLang="en-US" sz="2800" b="1" dirty="0">
              <a:solidFill>
                <a:srgbClr val="7E0044"/>
              </a:solidFill>
              <a:latin typeface="微软雅黑" panose="020B0503020204020204" pitchFamily="34" charset="-122"/>
            </a:endParaRPr>
          </a:p>
        </p:txBody>
      </p:sp>
      <p:sp>
        <p:nvSpPr>
          <p:cNvPr id="4" name="矩形 3"/>
          <p:cNvSpPr/>
          <p:nvPr/>
        </p:nvSpPr>
        <p:spPr>
          <a:xfrm>
            <a:off x="5005705" y="1096645"/>
            <a:ext cx="6624955" cy="462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132205" y="1252855"/>
            <a:ext cx="9927590" cy="456057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rPr>
              <a:t>多项式曲面参数拟合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725930" y="1119505"/>
            <a:ext cx="9075420" cy="4968875"/>
          </a:xfrm>
          <a:prstGeom prst="rect">
            <a:avLst/>
          </a:prstGeom>
        </p:spPr>
      </p:pic>
      <p:sp>
        <p:nvSpPr>
          <p:cNvPr id="4" name="矩形 3"/>
          <p:cNvSpPr/>
          <p:nvPr/>
        </p:nvSpPr>
        <p:spPr>
          <a:xfrm>
            <a:off x="8902065" y="924560"/>
            <a:ext cx="2020570" cy="1125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rPr>
              <a:t>球面</a:t>
            </a:r>
            <a:r>
              <a:rPr lang="zh-CN" altLang="en-US" sz="2800" b="1" dirty="0">
                <a:solidFill>
                  <a:srgbClr val="7E0044"/>
                </a:solidFill>
                <a:latin typeface="微软雅黑" panose="020B0503020204020204" pitchFamily="34" charset="-122"/>
              </a:rPr>
              <a:t>参数拟合</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353820" y="1141730"/>
            <a:ext cx="9484995" cy="505523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sym typeface="+mn-ea"/>
              </a:rPr>
              <a:t>离群点问题</a:t>
            </a:r>
            <a:endParaRPr lang="zh-CN" altLang="en-US" sz="2800" b="1" dirty="0">
              <a:solidFill>
                <a:srgbClr val="7E0044"/>
              </a:solidFill>
              <a:latin typeface="微软雅黑" panose="020B0503020204020204" pitchFamily="3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290830" y="1083310"/>
            <a:ext cx="11610975" cy="532193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sym typeface="+mn-ea"/>
              </a:rPr>
              <a:t>离群点问题</a:t>
            </a:r>
            <a:r>
              <a:rPr lang="en-US" altLang="zh-CN" sz="2800" b="1" dirty="0">
                <a:solidFill>
                  <a:srgbClr val="7E0044"/>
                </a:solidFill>
                <a:latin typeface="微软雅黑" panose="020B0503020204020204" pitchFamily="34" charset="-122"/>
                <a:sym typeface="+mn-ea"/>
              </a:rPr>
              <a:t>RANSAC</a:t>
            </a:r>
            <a:endParaRPr lang="en-US" altLang="zh-CN" sz="2800" b="1" dirty="0">
              <a:solidFill>
                <a:srgbClr val="7E0044"/>
              </a:solidFill>
              <a:latin typeface="微软雅黑" panose="020B0503020204020204" pitchFamily="3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309880" y="1146810"/>
            <a:ext cx="11283950" cy="499046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sym typeface="+mn-ea"/>
              </a:rPr>
              <a:t>离群点问题</a:t>
            </a:r>
            <a:r>
              <a:rPr lang="en-US" altLang="zh-CN" sz="2800" b="1" dirty="0">
                <a:solidFill>
                  <a:srgbClr val="7E0044"/>
                </a:solidFill>
                <a:latin typeface="微软雅黑" panose="020B0503020204020204" pitchFamily="34" charset="-122"/>
                <a:sym typeface="+mn-ea"/>
              </a:rPr>
              <a:t>RANSAC</a:t>
            </a:r>
            <a:r>
              <a:rPr lang="zh-CN" altLang="en-US" sz="2800" b="1" dirty="0">
                <a:solidFill>
                  <a:srgbClr val="7E0044"/>
                </a:solidFill>
                <a:latin typeface="微软雅黑" panose="020B0503020204020204" pitchFamily="34" charset="-122"/>
                <a:sym typeface="+mn-ea"/>
              </a:rPr>
              <a:t>（改进</a:t>
            </a:r>
            <a:r>
              <a:rPr lang="en-US" altLang="zh-CN" sz="2800" b="1" dirty="0">
                <a:solidFill>
                  <a:srgbClr val="7E0044"/>
                </a:solidFill>
                <a:latin typeface="微软雅黑" panose="020B0503020204020204" pitchFamily="34" charset="-122"/>
                <a:sym typeface="+mn-ea"/>
              </a:rPr>
              <a:t>1</a:t>
            </a:r>
            <a:r>
              <a:rPr lang="zh-CN" altLang="en-US" sz="2800" b="1" dirty="0">
                <a:solidFill>
                  <a:srgbClr val="7E0044"/>
                </a:solidFill>
                <a:latin typeface="微软雅黑" panose="020B0503020204020204" pitchFamily="34" charset="-122"/>
                <a:sym typeface="+mn-ea"/>
              </a:rPr>
              <a:t>）</a:t>
            </a:r>
            <a:endParaRPr lang="zh-CN" altLang="en-US" sz="2800" b="1" dirty="0">
              <a:solidFill>
                <a:srgbClr val="7E0044"/>
              </a:solidFill>
              <a:latin typeface="微软雅黑" panose="020B0503020204020204" pitchFamily="34"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sp>
        <p:nvSpPr>
          <p:cNvPr id="3" name="文本框 2"/>
          <p:cNvSpPr txBox="1"/>
          <p:nvPr/>
        </p:nvSpPr>
        <p:spPr>
          <a:xfrm>
            <a:off x="858520" y="1740535"/>
            <a:ext cx="10100310" cy="1824355"/>
          </a:xfrm>
          <a:prstGeom prst="rect">
            <a:avLst/>
          </a:prstGeom>
          <a:noFill/>
        </p:spPr>
        <p:txBody>
          <a:bodyPr wrap="square" rtlCol="0" anchor="t">
            <a:spAutoFit/>
          </a:bodyPr>
          <a:p>
            <a:pPr marL="527685" indent="-515620">
              <a:lnSpc>
                <a:spcPct val="100000"/>
              </a:lnSpc>
              <a:spcBef>
                <a:spcPts val="765"/>
              </a:spcBef>
              <a:buAutoNum type="arabicPeriod"/>
              <a:tabLst>
                <a:tab pos="527685" algn="l"/>
                <a:tab pos="528320" algn="l"/>
              </a:tabLst>
            </a:pPr>
            <a:r>
              <a:rPr sz="2400" spc="-10" dirty="0">
                <a:latin typeface="微软雅黑" panose="020B0503020204020204" pitchFamily="34" charset="-122"/>
                <a:ea typeface="微软雅黑" panose="020B0503020204020204" pitchFamily="34" charset="-122"/>
                <a:cs typeface="微软雅黑" panose="020B0503020204020204" pitchFamily="34" charset="-122"/>
                <a:sym typeface="+mn-ea"/>
              </a:rPr>
              <a:t>使用RANSAC</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抽取第一个</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几</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何体</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参数</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527685" indent="-515620">
              <a:lnSpc>
                <a:spcPct val="100000"/>
              </a:lnSpc>
              <a:spcBef>
                <a:spcPts val="665"/>
              </a:spcBef>
              <a:buAutoNum type="arabicPeriod"/>
              <a:tabLst>
                <a:tab pos="527685" algn="l"/>
                <a:tab pos="528320" algn="l"/>
              </a:tabLst>
            </a:pP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删除第一个几何体对应的点云</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527685" indent="-515620">
              <a:lnSpc>
                <a:spcPct val="100000"/>
              </a:lnSpc>
              <a:spcBef>
                <a:spcPts val="660"/>
              </a:spcBef>
              <a:buAutoNum type="arabicPeriod"/>
              <a:tabLst>
                <a:tab pos="527685" algn="l"/>
                <a:tab pos="528320" algn="l"/>
              </a:tabLst>
            </a:pP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sz="2400" spc="-10" dirty="0">
                <a:latin typeface="微软雅黑" panose="020B0503020204020204" pitchFamily="34" charset="-122"/>
                <a:ea typeface="微软雅黑" panose="020B0503020204020204" pitchFamily="34" charset="-122"/>
                <a:cs typeface="微软雅黑" panose="020B0503020204020204" pitchFamily="34" charset="-122"/>
                <a:sym typeface="+mn-ea"/>
              </a:rPr>
              <a:t>RANSAC</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抽取第</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二</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个</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几</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何体</a:t>
            </a:r>
            <a:r>
              <a:rPr sz="2400" spc="10" dirty="0">
                <a:latin typeface="微软雅黑" panose="020B0503020204020204" pitchFamily="34" charset="-122"/>
                <a:ea typeface="微软雅黑" panose="020B0503020204020204" pitchFamily="34" charset="-122"/>
                <a:cs typeface="微软雅黑" panose="020B0503020204020204" pitchFamily="34" charset="-122"/>
                <a:sym typeface="+mn-ea"/>
              </a:rPr>
              <a:t>参</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数</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527685" indent="-515620">
              <a:lnSpc>
                <a:spcPct val="100000"/>
              </a:lnSpc>
              <a:spcBef>
                <a:spcPts val="670"/>
              </a:spcBef>
              <a:buAutoNum type="arabicPeriod"/>
              <a:tabLst>
                <a:tab pos="527685" algn="l"/>
                <a:tab pos="528320" algn="l"/>
              </a:tabLst>
            </a:pP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注意：这一算法依靠点云随机采样</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有可</a:t>
            </a:r>
            <a:r>
              <a:rPr sz="2400" dirty="0">
                <a:latin typeface="微软雅黑" panose="020B0503020204020204" pitchFamily="34" charset="-122"/>
                <a:ea typeface="微软雅黑" panose="020B0503020204020204" pitchFamily="34" charset="-122"/>
                <a:cs typeface="微软雅黑" panose="020B0503020204020204" pitchFamily="34" charset="-122"/>
                <a:sym typeface="+mn-ea"/>
              </a:rPr>
              <a:t>能</a:t>
            </a:r>
            <a:r>
              <a:rPr sz="2400" spc="-5" dirty="0">
                <a:latin typeface="微软雅黑" panose="020B0503020204020204" pitchFamily="34" charset="-122"/>
                <a:ea typeface="微软雅黑" panose="020B0503020204020204" pitchFamily="34" charset="-122"/>
                <a:cs typeface="微软雅黑" panose="020B0503020204020204" pitchFamily="34" charset="-122"/>
                <a:sym typeface="+mn-ea"/>
              </a:rPr>
              <a:t>失败</a:t>
            </a:r>
            <a:endParaRPr lang="zh-CN" altLang="en-US" sz="2400"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sym typeface="+mn-ea"/>
              </a:rPr>
              <a:t>多个平面拟合</a:t>
            </a:r>
            <a:endParaRPr lang="zh-CN" altLang="en-US" sz="2800" b="1" dirty="0">
              <a:solidFill>
                <a:srgbClr val="7E0044"/>
              </a:solidFill>
              <a:latin typeface="微软雅黑" panose="020B0503020204020204" pitchFamily="34"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111250" y="1217930"/>
            <a:ext cx="9690100" cy="473456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点云形状参数计算</a:t>
            </a:r>
            <a:r>
              <a:rPr lang="en-US" altLang="zh-CN" sz="2800" b="1" dirty="0">
                <a:solidFill>
                  <a:srgbClr val="7E0044"/>
                </a:solidFill>
                <a:latin typeface="微软雅黑" panose="020B0503020204020204" pitchFamily="34" charset="-122"/>
                <a:sym typeface="+mn-ea"/>
              </a:rPr>
              <a:t>-</a:t>
            </a:r>
            <a:r>
              <a:rPr lang="zh-CN" altLang="en-US" sz="2800" b="1" dirty="0">
                <a:solidFill>
                  <a:srgbClr val="7E0044"/>
                </a:solidFill>
                <a:latin typeface="微软雅黑" panose="020B0503020204020204" pitchFamily="34" charset="-122"/>
                <a:sym typeface="+mn-ea"/>
              </a:rPr>
              <a:t>多个平面拟合</a:t>
            </a:r>
            <a:endParaRPr lang="zh-CN" altLang="en-US" sz="2800" b="1" dirty="0">
              <a:solidFill>
                <a:srgbClr val="7E0044"/>
              </a:solidFill>
              <a:latin typeface="微软雅黑" panose="020B0503020204020204" pitchFamily="3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矩形 5"/>
          <p:cNvSpPr/>
          <p:nvPr/>
        </p:nvSpPr>
        <p:spPr>
          <a:xfrm>
            <a:off x="-1" y="0"/>
            <a:ext cx="3216275" cy="685800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endParaRPr lang="zh-CN" altLang="en-US" sz="6000" b="1" dirty="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18"/>
          <p:cNvSpPr txBox="1"/>
          <p:nvPr/>
        </p:nvSpPr>
        <p:spPr>
          <a:xfrm>
            <a:off x="4818776" y="2764499"/>
            <a:ext cx="5053012" cy="521970"/>
          </a:xfrm>
          <a:prstGeom prst="rect">
            <a:avLst/>
          </a:prstGeom>
          <a:noFill/>
        </p:spPr>
        <p:txBody>
          <a:bodyPr wrap="square" rtlCol="0">
            <a:spAutoFit/>
          </a:bodyPr>
          <a:lstStyle/>
          <a:p>
            <a:pPr lvl="0">
              <a:defRPr/>
            </a:pPr>
            <a:r>
              <a:rPr lang="en-US" altLang="zh-CN" sz="2800" b="1" spc="200" dirty="0">
                <a:solidFill>
                  <a:srgbClr val="940A40"/>
                </a:solidFill>
                <a:latin typeface="+mn-ea"/>
                <a:sym typeface="+mn-ea"/>
              </a:rPr>
              <a:t>3D</a:t>
            </a:r>
            <a:r>
              <a:rPr lang="zh-CN" altLang="en-US" sz="2800" b="1" spc="200" dirty="0">
                <a:solidFill>
                  <a:srgbClr val="940A40"/>
                </a:solidFill>
                <a:latin typeface="+mn-ea"/>
                <a:sym typeface="+mn-ea"/>
              </a:rPr>
              <a:t>数据变换</a:t>
            </a:r>
            <a:endParaRPr lang="zh-CN" altLang="en-US" sz="2800" b="1" spc="200" dirty="0">
              <a:solidFill>
                <a:srgbClr val="940A40"/>
              </a:solidFill>
              <a:latin typeface="+mn-ea"/>
              <a:sym typeface="+mn-ea"/>
            </a:endParaRPr>
          </a:p>
        </p:txBody>
      </p:sp>
      <p:grpSp>
        <p:nvGrpSpPr>
          <p:cNvPr id="34" name="组合 33"/>
          <p:cNvGrpSpPr/>
          <p:nvPr/>
        </p:nvGrpSpPr>
        <p:grpSpPr>
          <a:xfrm>
            <a:off x="3814841" y="2612089"/>
            <a:ext cx="828040" cy="828040"/>
            <a:chOff x="3909356" y="1685526"/>
            <a:chExt cx="828000" cy="828000"/>
          </a:xfrm>
        </p:grpSpPr>
        <p:sp>
          <p:nvSpPr>
            <p:cNvPr id="35"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940A40"/>
                  </a:solidFill>
                  <a:latin typeface="微软雅黑" panose="020B0503020204020204" pitchFamily="34" charset="-122"/>
                  <a:ea typeface="微软雅黑" panose="020B0503020204020204" pitchFamily="34" charset="-122"/>
                </a:rPr>
                <a:t>01</a:t>
              </a:r>
              <a:endParaRPr lang="en-US" altLang="zh-CN" sz="4000" b="1" dirty="0">
                <a:solidFill>
                  <a:srgbClr val="940A40"/>
                </a:solidFill>
                <a:latin typeface="微软雅黑" panose="020B0503020204020204" pitchFamily="34" charset="-122"/>
                <a:ea typeface="微软雅黑" panose="020B0503020204020204" pitchFamily="34" charset="-122"/>
              </a:endParaRPr>
            </a:p>
          </p:txBody>
        </p:sp>
        <p:sp>
          <p:nvSpPr>
            <p:cNvPr id="36" name="矩形 35"/>
            <p:cNvSpPr/>
            <p:nvPr/>
          </p:nvSpPr>
          <p:spPr>
            <a:xfrm>
              <a:off x="3909356" y="1685526"/>
              <a:ext cx="828000" cy="828000"/>
            </a:xfrm>
            <a:prstGeom prst="rect">
              <a:avLst/>
            </a:prstGeom>
            <a:noFill/>
            <a:ln>
              <a:solidFill>
                <a:srgbClr val="970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1778"/>
    </mc:Choice>
    <mc:Fallback>
      <p:transition spd="slow" advTm="177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矩形 5"/>
          <p:cNvSpPr/>
          <p:nvPr/>
        </p:nvSpPr>
        <p:spPr>
          <a:xfrm>
            <a:off x="-1" y="0"/>
            <a:ext cx="3216275" cy="685800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endParaRPr lang="zh-CN" altLang="en-US" sz="6000" b="1" dirty="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18"/>
          <p:cNvSpPr txBox="1"/>
          <p:nvPr/>
        </p:nvSpPr>
        <p:spPr>
          <a:xfrm>
            <a:off x="4818776" y="2764499"/>
            <a:ext cx="5053012" cy="523220"/>
          </a:xfrm>
          <a:prstGeom prst="rect">
            <a:avLst/>
          </a:prstGeom>
          <a:noFill/>
        </p:spPr>
        <p:txBody>
          <a:bodyPr wrap="square" rtlCol="0">
            <a:spAutoFit/>
          </a:bodyPr>
          <a:lstStyle/>
          <a:p>
            <a:pPr lvl="0">
              <a:defRPr/>
            </a:pPr>
            <a:r>
              <a:rPr lang="zh-CN" altLang="en-US" sz="2800" b="1" spc="200" dirty="0">
                <a:solidFill>
                  <a:srgbClr val="940A40"/>
                </a:solidFill>
                <a:latin typeface="+mn-ea"/>
                <a:sym typeface="+mn-ea"/>
              </a:rPr>
              <a:t>课堂练习与作业</a:t>
            </a:r>
            <a:endParaRPr lang="zh-CN" altLang="en-US" sz="2800" b="1" spc="200" dirty="0">
              <a:solidFill>
                <a:srgbClr val="940A40"/>
              </a:solidFill>
              <a:latin typeface="+mn-ea"/>
            </a:endParaRPr>
          </a:p>
        </p:txBody>
      </p:sp>
      <p:grpSp>
        <p:nvGrpSpPr>
          <p:cNvPr id="34" name="组合 33"/>
          <p:cNvGrpSpPr/>
          <p:nvPr/>
        </p:nvGrpSpPr>
        <p:grpSpPr>
          <a:xfrm>
            <a:off x="3814841" y="2612089"/>
            <a:ext cx="828040" cy="828040"/>
            <a:chOff x="3909356" y="1685526"/>
            <a:chExt cx="828000" cy="828000"/>
          </a:xfrm>
        </p:grpSpPr>
        <p:sp>
          <p:nvSpPr>
            <p:cNvPr id="35"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940A40"/>
                  </a:solidFill>
                  <a:latin typeface="微软雅黑" panose="020B0503020204020204" pitchFamily="34" charset="-122"/>
                  <a:ea typeface="微软雅黑" panose="020B0503020204020204" pitchFamily="34" charset="-122"/>
                </a:rPr>
                <a:t>03</a:t>
              </a:r>
              <a:endParaRPr lang="en-US" altLang="zh-CN" sz="4000" b="1" dirty="0">
                <a:solidFill>
                  <a:srgbClr val="940A40"/>
                </a:solidFill>
                <a:latin typeface="微软雅黑" panose="020B0503020204020204" pitchFamily="34" charset="-122"/>
                <a:ea typeface="微软雅黑" panose="020B0503020204020204" pitchFamily="34" charset="-122"/>
              </a:endParaRPr>
            </a:p>
          </p:txBody>
        </p:sp>
        <p:sp>
          <p:nvSpPr>
            <p:cNvPr id="36" name="矩形 35"/>
            <p:cNvSpPr/>
            <p:nvPr/>
          </p:nvSpPr>
          <p:spPr>
            <a:xfrm>
              <a:off x="3909356" y="1685526"/>
              <a:ext cx="828000" cy="828000"/>
            </a:xfrm>
            <a:prstGeom prst="rect">
              <a:avLst/>
            </a:prstGeom>
            <a:noFill/>
            <a:ln>
              <a:solidFill>
                <a:srgbClr val="970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1778"/>
    </mc:Choice>
    <mc:Fallback>
      <p:transition spd="slow" advTm="177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课堂练习</a:t>
            </a:r>
            <a:endParaRPr lang="zh-CN" altLang="en-US" sz="2800" b="1" dirty="0">
              <a:solidFill>
                <a:srgbClr val="7E0044"/>
              </a:solidFill>
              <a:latin typeface="微软雅黑" panose="020B0503020204020204" pitchFamily="34" charset="-122"/>
              <a:sym typeface="+mn-ea"/>
            </a:endParaRPr>
          </a:p>
        </p:txBody>
      </p:sp>
      <p:sp>
        <p:nvSpPr>
          <p:cNvPr id="5" name="文本框 4"/>
          <p:cNvSpPr txBox="1"/>
          <p:nvPr/>
        </p:nvSpPr>
        <p:spPr>
          <a:xfrm>
            <a:off x="612140" y="800735"/>
            <a:ext cx="10532110" cy="3234690"/>
          </a:xfrm>
          <a:prstGeom prst="rect">
            <a:avLst/>
          </a:prstGeom>
          <a:noFill/>
        </p:spPr>
        <p:txBody>
          <a:bodyPr wrap="square" rtlCol="0" anchor="t">
            <a:spAutoFit/>
          </a:bodyPr>
          <a:p>
            <a:pPr marL="12065" indent="0">
              <a:lnSpc>
                <a:spcPct val="100000"/>
              </a:lnSpc>
              <a:spcBef>
                <a:spcPts val="765"/>
              </a:spcBef>
              <a:buNone/>
              <a:tabLst>
                <a:tab pos="527685" algn="l"/>
                <a:tab pos="528320" algn="l"/>
              </a:tabLst>
            </a:pPr>
            <a:r>
              <a:rPr lang="en-US" altLang="zh-CN"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Plane-lineseg.pcd</a:t>
            </a: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点云包括了一个平面、一条直线，以及一些离群点噪声</a:t>
            </a:r>
            <a:endPar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 indent="0">
              <a:lnSpc>
                <a:spcPct val="100000"/>
              </a:lnSpc>
              <a:spcBef>
                <a:spcPts val="765"/>
              </a:spcBef>
              <a:buNone/>
              <a:tabLst>
                <a:tab pos="527685" algn="l"/>
                <a:tab pos="528320" algn="l"/>
              </a:tabLst>
            </a:pP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参考：</a:t>
            </a:r>
            <a:endPar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97815" indent="-285750">
              <a:lnSpc>
                <a:spcPct val="100000"/>
              </a:lnSpc>
              <a:spcBef>
                <a:spcPts val="765"/>
              </a:spcBef>
              <a:buFont typeface="Wingdings" panose="05000000000000000000" charset="0"/>
              <a:buChar char="ü"/>
              <a:tabLst>
                <a:tab pos="527685" algn="l"/>
                <a:tab pos="528320" algn="l"/>
              </a:tabLst>
            </a:pPr>
            <a:r>
              <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rPr>
              <a:t>https://pcl.readthedocs.io/projects/tutorials/en/latest/random_sample_consensus.html#random-sample-consensus</a:t>
            </a:r>
            <a:endPar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97815" indent="-285750">
              <a:lnSpc>
                <a:spcPct val="100000"/>
              </a:lnSpc>
              <a:spcBef>
                <a:spcPts val="765"/>
              </a:spcBef>
              <a:buFont typeface="Wingdings" panose="05000000000000000000" charset="0"/>
              <a:buChar char="ü"/>
              <a:tabLst>
                <a:tab pos="527685" algn="l"/>
                <a:tab pos="528320" algn="l"/>
              </a:tabLst>
            </a:pPr>
            <a:r>
              <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rPr>
              <a:t>https://pcl.readthedocs.io/projects/tutorials/en/latest/planar_segmentation.html#planar-segmentation</a:t>
            </a:r>
            <a:endPar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 indent="0">
              <a:lnSpc>
                <a:spcPct val="100000"/>
              </a:lnSpc>
              <a:spcBef>
                <a:spcPts val="765"/>
              </a:spcBef>
              <a:buFont typeface="Wingdings" panose="05000000000000000000" charset="0"/>
              <a:buNone/>
              <a:tabLst>
                <a:tab pos="527685" algn="l"/>
                <a:tab pos="528320" algn="l"/>
              </a:tabLst>
            </a:pPr>
            <a:r>
              <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rPr>
              <a:t>练习：</a:t>
            </a:r>
            <a:endPar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 indent="0">
              <a:lnSpc>
                <a:spcPct val="100000"/>
              </a:lnSpc>
              <a:spcBef>
                <a:spcPts val="765"/>
              </a:spcBef>
              <a:buFont typeface="Wingdings" panose="05000000000000000000" charset="0"/>
              <a:buNone/>
              <a:tabLst>
                <a:tab pos="527685" algn="l"/>
                <a:tab pos="528320" algn="l"/>
              </a:tabLst>
            </a:pPr>
            <a:r>
              <a:rPr lang="en-US" altLang="zh-CN" b="1" spc="-5"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rPr>
              <a:t>、对点云数据进行平移旋转</a:t>
            </a:r>
            <a:endPar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 indent="0">
              <a:lnSpc>
                <a:spcPct val="100000"/>
              </a:lnSpc>
              <a:spcBef>
                <a:spcPts val="765"/>
              </a:spcBef>
              <a:buFont typeface="Wingdings" panose="05000000000000000000" charset="0"/>
              <a:buNone/>
              <a:tabLst>
                <a:tab pos="527685" algn="l"/>
                <a:tab pos="528320" algn="l"/>
              </a:tabLst>
            </a:pPr>
            <a:r>
              <a:rPr lang="en-US" altLang="zh-CN" b="1" spc="-5"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rPr>
              <a:t>、输出拟合后的直线参数与平面参数</a:t>
            </a:r>
            <a:endParaRPr lang="zh-CN" altLang="en-US" b="1" spc="-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32460" y="1275715"/>
            <a:ext cx="9370060" cy="422465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zh-CN" altLang="en-US" sz="2800" b="1" dirty="0">
                <a:solidFill>
                  <a:srgbClr val="7E0044"/>
                </a:solidFill>
                <a:latin typeface="微软雅黑" panose="020B0503020204020204" pitchFamily="34" charset="-122"/>
                <a:sym typeface="+mn-ea"/>
              </a:rPr>
              <a:t>课堂练习</a:t>
            </a:r>
            <a:endParaRPr lang="zh-CN" altLang="en-US" sz="2800" b="1" dirty="0">
              <a:solidFill>
                <a:srgbClr val="7E0044"/>
              </a:solidFill>
              <a:latin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13267" y="736601"/>
            <a:ext cx="11573934" cy="5334000"/>
          </a:xfrm>
          <a:prstGeom prst="rect">
            <a:avLst/>
          </a:prstGeom>
          <a:solidFill>
            <a:srgbClr val="970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35667" y="4095661"/>
            <a:ext cx="9389534" cy="1200329"/>
          </a:xfrm>
          <a:prstGeom prst="rect">
            <a:avLst/>
          </a:prstGeom>
          <a:noFill/>
        </p:spPr>
        <p:txBody>
          <a:bodyPr wrap="square" rtlCol="0">
            <a:spAutoFit/>
          </a:bodyPr>
          <a:lstStyle/>
          <a:p>
            <a:pPr algn="ctr"/>
            <a:r>
              <a:rPr lang="zh-CN" altLang="en-US" sz="7200" b="1" dirty="0">
                <a:solidFill>
                  <a:schemeClr val="bg1"/>
                </a:solidFill>
              </a:rPr>
              <a:t>谢谢</a:t>
            </a:r>
            <a:endParaRPr lang="zh-CN" altLang="en-US" sz="7200" b="1" dirty="0">
              <a:solidFill>
                <a:schemeClr val="bg1"/>
              </a:solidFill>
            </a:endParaRPr>
          </a:p>
        </p:txBody>
      </p:sp>
      <p:pic>
        <p:nvPicPr>
          <p:cNvPr id="2" name="图片 1" descr="深大logo-无底色"/>
          <p:cNvPicPr>
            <a:picLocks noChangeAspect="1"/>
          </p:cNvPicPr>
          <p:nvPr/>
        </p:nvPicPr>
        <p:blipFill>
          <a:blip r:embed="rId1"/>
          <a:stretch>
            <a:fillRect/>
          </a:stretch>
        </p:blipFill>
        <p:spPr>
          <a:xfrm>
            <a:off x="4908127" y="1309370"/>
            <a:ext cx="2375746" cy="23757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871268" y="189747"/>
            <a:ext cx="11167063" cy="476885"/>
          </a:xfrm>
          <a:prstGeom prst="rect">
            <a:avLst/>
          </a:prstGeom>
        </p:spPr>
        <p:txBody>
          <a:bodyPr wrap="square" lIns="91396" tIns="45699" rIns="91396" bIns="45699">
            <a:spAutoFit/>
          </a:bodyPr>
          <a:lstStyle/>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pic>
        <p:nvPicPr>
          <p:cNvPr id="88" name="图片 87"/>
          <p:cNvPicPr>
            <a:picLocks noChangeAspect="1"/>
          </p:cNvPicPr>
          <p:nvPr/>
        </p:nvPicPr>
        <p:blipFill>
          <a:blip r:embed="rId1"/>
          <a:stretch>
            <a:fillRect/>
          </a:stretch>
        </p:blipFill>
        <p:spPr>
          <a:xfrm>
            <a:off x="871220" y="1201420"/>
            <a:ext cx="10251440" cy="4455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986155" y="1374140"/>
            <a:ext cx="9248775" cy="4793615"/>
          </a:xfrm>
          <a:prstGeom prst="rect">
            <a:avLst/>
          </a:prstGeom>
        </p:spPr>
      </p:pic>
      <p:sp>
        <p:nvSpPr>
          <p:cNvPr id="4" name="矩形 3"/>
          <p:cNvSpPr/>
          <p:nvPr/>
        </p:nvSpPr>
        <p:spPr>
          <a:xfrm>
            <a:off x="894715" y="920750"/>
            <a:ext cx="499173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sp>
        <p:nvSpPr>
          <p:cNvPr id="3" name="object 3"/>
          <p:cNvSpPr/>
          <p:nvPr/>
        </p:nvSpPr>
        <p:spPr>
          <a:xfrm>
            <a:off x="2837688" y="3785615"/>
            <a:ext cx="1772412" cy="1363980"/>
          </a:xfrm>
          <a:prstGeom prst="rect">
            <a:avLst/>
          </a:prstGeom>
          <a:blipFill>
            <a:blip r:embed="rId1" cstate="print"/>
            <a:stretch>
              <a:fillRect/>
            </a:stretch>
          </a:blipFill>
        </p:spPr>
        <p:txBody>
          <a:bodyPr wrap="square" lIns="0" tIns="0" rIns="0" bIns="0" rtlCol="0"/>
          <a:p/>
        </p:txBody>
      </p:sp>
      <p:sp>
        <p:nvSpPr>
          <p:cNvPr id="4" name="object 4"/>
          <p:cNvSpPr/>
          <p:nvPr/>
        </p:nvSpPr>
        <p:spPr>
          <a:xfrm>
            <a:off x="3878579" y="3617214"/>
            <a:ext cx="190500" cy="1135380"/>
          </a:xfrm>
          <a:custGeom>
            <a:avLst/>
            <a:gdLst/>
            <a:ahLst/>
            <a:cxnLst/>
            <a:rect l="l" t="t" r="r" b="b"/>
            <a:pathLst>
              <a:path w="190500" h="1135379">
                <a:moveTo>
                  <a:pt x="114300" y="171450"/>
                </a:moveTo>
                <a:lnTo>
                  <a:pt x="76200" y="171450"/>
                </a:lnTo>
                <a:lnTo>
                  <a:pt x="76200" y="1135253"/>
                </a:lnTo>
                <a:lnTo>
                  <a:pt x="114300" y="1135253"/>
                </a:lnTo>
                <a:lnTo>
                  <a:pt x="114300" y="171450"/>
                </a:lnTo>
                <a:close/>
              </a:path>
              <a:path w="190500" h="1135379">
                <a:moveTo>
                  <a:pt x="95250" y="0"/>
                </a:moveTo>
                <a:lnTo>
                  <a:pt x="0" y="190500"/>
                </a:lnTo>
                <a:lnTo>
                  <a:pt x="76200" y="190500"/>
                </a:lnTo>
                <a:lnTo>
                  <a:pt x="76200" y="171450"/>
                </a:lnTo>
                <a:lnTo>
                  <a:pt x="180975" y="171450"/>
                </a:lnTo>
                <a:lnTo>
                  <a:pt x="95250" y="0"/>
                </a:lnTo>
                <a:close/>
              </a:path>
              <a:path w="190500" h="1135379">
                <a:moveTo>
                  <a:pt x="180975" y="171450"/>
                </a:moveTo>
                <a:lnTo>
                  <a:pt x="114300" y="171450"/>
                </a:lnTo>
                <a:lnTo>
                  <a:pt x="114300" y="190500"/>
                </a:lnTo>
                <a:lnTo>
                  <a:pt x="190500" y="190500"/>
                </a:lnTo>
                <a:lnTo>
                  <a:pt x="180975" y="171450"/>
                </a:lnTo>
                <a:close/>
              </a:path>
            </a:pathLst>
          </a:custGeom>
          <a:solidFill>
            <a:srgbClr val="FF0000"/>
          </a:solidFill>
        </p:spPr>
        <p:txBody>
          <a:bodyPr wrap="square" lIns="0" tIns="0" rIns="0" bIns="0" rtlCol="0"/>
          <a:p/>
        </p:txBody>
      </p:sp>
      <p:sp>
        <p:nvSpPr>
          <p:cNvPr id="5" name="object 5"/>
          <p:cNvSpPr/>
          <p:nvPr/>
        </p:nvSpPr>
        <p:spPr>
          <a:xfrm>
            <a:off x="3841241" y="4222496"/>
            <a:ext cx="543560" cy="1000125"/>
          </a:xfrm>
          <a:custGeom>
            <a:avLst/>
            <a:gdLst/>
            <a:ahLst/>
            <a:cxnLst/>
            <a:rect l="l" t="t" r="r" b="b"/>
            <a:pathLst>
              <a:path w="543560" h="1000125">
                <a:moveTo>
                  <a:pt x="437186" y="840382"/>
                </a:moveTo>
                <a:lnTo>
                  <a:pt x="369824" y="876172"/>
                </a:lnTo>
                <a:lnTo>
                  <a:pt x="543433" y="999743"/>
                </a:lnTo>
                <a:lnTo>
                  <a:pt x="539864" y="857249"/>
                </a:lnTo>
                <a:lnTo>
                  <a:pt x="446150" y="857249"/>
                </a:lnTo>
                <a:lnTo>
                  <a:pt x="437186" y="840382"/>
                </a:lnTo>
                <a:close/>
              </a:path>
              <a:path w="543560" h="1000125">
                <a:moveTo>
                  <a:pt x="470751" y="822548"/>
                </a:moveTo>
                <a:lnTo>
                  <a:pt x="437186" y="840382"/>
                </a:lnTo>
                <a:lnTo>
                  <a:pt x="446150" y="857249"/>
                </a:lnTo>
                <a:lnTo>
                  <a:pt x="479679" y="839342"/>
                </a:lnTo>
                <a:lnTo>
                  <a:pt x="470751" y="822548"/>
                </a:lnTo>
                <a:close/>
              </a:path>
              <a:path w="543560" h="1000125">
                <a:moveTo>
                  <a:pt x="538099" y="786764"/>
                </a:moveTo>
                <a:lnTo>
                  <a:pt x="470751" y="822548"/>
                </a:lnTo>
                <a:lnTo>
                  <a:pt x="479679" y="839342"/>
                </a:lnTo>
                <a:lnTo>
                  <a:pt x="446150" y="857249"/>
                </a:lnTo>
                <a:lnTo>
                  <a:pt x="539864" y="857249"/>
                </a:lnTo>
                <a:lnTo>
                  <a:pt x="538099" y="786764"/>
                </a:lnTo>
                <a:close/>
              </a:path>
              <a:path w="543560" h="1000125">
                <a:moveTo>
                  <a:pt x="33528" y="0"/>
                </a:moveTo>
                <a:lnTo>
                  <a:pt x="0" y="17779"/>
                </a:lnTo>
                <a:lnTo>
                  <a:pt x="437186" y="840382"/>
                </a:lnTo>
                <a:lnTo>
                  <a:pt x="470751" y="822548"/>
                </a:lnTo>
                <a:lnTo>
                  <a:pt x="33528" y="0"/>
                </a:lnTo>
                <a:close/>
              </a:path>
            </a:pathLst>
          </a:custGeom>
          <a:solidFill>
            <a:srgbClr val="FF0000"/>
          </a:solidFill>
        </p:spPr>
        <p:txBody>
          <a:bodyPr wrap="square" lIns="0" tIns="0" rIns="0" bIns="0" rtlCol="0"/>
          <a:p/>
        </p:txBody>
      </p:sp>
      <p:sp>
        <p:nvSpPr>
          <p:cNvPr id="6" name="object 6"/>
          <p:cNvSpPr/>
          <p:nvPr/>
        </p:nvSpPr>
        <p:spPr>
          <a:xfrm>
            <a:off x="2605277" y="4375530"/>
            <a:ext cx="2145030" cy="190500"/>
          </a:xfrm>
          <a:custGeom>
            <a:avLst/>
            <a:gdLst/>
            <a:ahLst/>
            <a:cxnLst/>
            <a:rect l="l" t="t" r="r" b="b"/>
            <a:pathLst>
              <a:path w="2145029" h="190500">
                <a:moveTo>
                  <a:pt x="192024" y="0"/>
                </a:moveTo>
                <a:lnTo>
                  <a:pt x="0" y="92075"/>
                </a:lnTo>
                <a:lnTo>
                  <a:pt x="188849" y="190500"/>
                </a:lnTo>
                <a:lnTo>
                  <a:pt x="190117" y="114365"/>
                </a:lnTo>
                <a:lnTo>
                  <a:pt x="171069" y="114046"/>
                </a:lnTo>
                <a:lnTo>
                  <a:pt x="171704" y="75946"/>
                </a:lnTo>
                <a:lnTo>
                  <a:pt x="190758" y="75946"/>
                </a:lnTo>
                <a:lnTo>
                  <a:pt x="192024" y="0"/>
                </a:lnTo>
                <a:close/>
              </a:path>
              <a:path w="2145029" h="190500">
                <a:moveTo>
                  <a:pt x="190752" y="76265"/>
                </a:moveTo>
                <a:lnTo>
                  <a:pt x="190117" y="114365"/>
                </a:lnTo>
                <a:lnTo>
                  <a:pt x="2144395" y="147193"/>
                </a:lnTo>
                <a:lnTo>
                  <a:pt x="2145030" y="109093"/>
                </a:lnTo>
                <a:lnTo>
                  <a:pt x="190752" y="76265"/>
                </a:lnTo>
                <a:close/>
              </a:path>
              <a:path w="2145029" h="190500">
                <a:moveTo>
                  <a:pt x="171704" y="75946"/>
                </a:moveTo>
                <a:lnTo>
                  <a:pt x="171069" y="114046"/>
                </a:lnTo>
                <a:lnTo>
                  <a:pt x="190117" y="114365"/>
                </a:lnTo>
                <a:lnTo>
                  <a:pt x="190752" y="76265"/>
                </a:lnTo>
                <a:lnTo>
                  <a:pt x="171704" y="75946"/>
                </a:lnTo>
                <a:close/>
              </a:path>
              <a:path w="2145029" h="190500">
                <a:moveTo>
                  <a:pt x="190758" y="75946"/>
                </a:moveTo>
                <a:lnTo>
                  <a:pt x="171704" y="75946"/>
                </a:lnTo>
                <a:lnTo>
                  <a:pt x="190752" y="76265"/>
                </a:lnTo>
                <a:lnTo>
                  <a:pt x="190758" y="75946"/>
                </a:lnTo>
                <a:close/>
              </a:path>
            </a:pathLst>
          </a:custGeom>
          <a:solidFill>
            <a:srgbClr val="FF0000"/>
          </a:solidFill>
        </p:spPr>
        <p:txBody>
          <a:bodyPr wrap="square" lIns="0" tIns="0" rIns="0" bIns="0" rtlCol="0"/>
          <a:p/>
        </p:txBody>
      </p:sp>
      <p:sp>
        <p:nvSpPr>
          <p:cNvPr id="7" name="object 7"/>
          <p:cNvSpPr txBox="1"/>
          <p:nvPr/>
        </p:nvSpPr>
        <p:spPr>
          <a:xfrm>
            <a:off x="4134358" y="5075301"/>
            <a:ext cx="141605" cy="299720"/>
          </a:xfrm>
          <a:prstGeom prst="rect">
            <a:avLst/>
          </a:prstGeom>
        </p:spPr>
        <p:txBody>
          <a:bodyPr vert="horz" wrap="square" lIns="0" tIns="12700" rIns="0" bIns="0" rtlCol="0">
            <a:spAutoFit/>
          </a:bodyPr>
          <a:p>
            <a:pPr marL="12700">
              <a:lnSpc>
                <a:spcPct val="100000"/>
              </a:lnSpc>
              <a:spcBef>
                <a:spcPts val="100"/>
              </a:spcBef>
            </a:pPr>
            <a:r>
              <a:rPr sz="1800" b="1" dirty="0">
                <a:solidFill>
                  <a:srgbClr val="FF0000"/>
                </a:solidFill>
                <a:latin typeface="等线" panose="02010600030101010101" charset="-122"/>
                <a:cs typeface="等线" panose="02010600030101010101" charset="-122"/>
              </a:rPr>
              <a:t>y</a:t>
            </a:r>
            <a:endParaRPr sz="1800">
              <a:latin typeface="等线" panose="02010600030101010101" charset="-122"/>
              <a:cs typeface="等线" panose="02010600030101010101" charset="-122"/>
            </a:endParaRPr>
          </a:p>
        </p:txBody>
      </p:sp>
      <p:sp>
        <p:nvSpPr>
          <p:cNvPr id="8" name="object 8"/>
          <p:cNvSpPr txBox="1"/>
          <p:nvPr/>
        </p:nvSpPr>
        <p:spPr>
          <a:xfrm>
            <a:off x="4086605" y="3506470"/>
            <a:ext cx="132080" cy="299720"/>
          </a:xfrm>
          <a:prstGeom prst="rect">
            <a:avLst/>
          </a:prstGeom>
        </p:spPr>
        <p:txBody>
          <a:bodyPr vert="horz" wrap="square" lIns="0" tIns="12700" rIns="0" bIns="0" rtlCol="0">
            <a:spAutoFit/>
          </a:bodyPr>
          <a:p>
            <a:pPr marL="12700">
              <a:lnSpc>
                <a:spcPct val="100000"/>
              </a:lnSpc>
              <a:spcBef>
                <a:spcPts val="100"/>
              </a:spcBef>
            </a:pPr>
            <a:r>
              <a:rPr sz="1800" b="1" dirty="0">
                <a:solidFill>
                  <a:srgbClr val="FF0000"/>
                </a:solidFill>
                <a:latin typeface="等线" panose="02010600030101010101" charset="-122"/>
                <a:cs typeface="等线" panose="02010600030101010101" charset="-122"/>
              </a:rPr>
              <a:t>z</a:t>
            </a:r>
            <a:endParaRPr sz="1800">
              <a:latin typeface="等线" panose="02010600030101010101" charset="-122"/>
              <a:cs typeface="等线" panose="02010600030101010101" charset="-122"/>
            </a:endParaRPr>
          </a:p>
        </p:txBody>
      </p:sp>
      <p:sp>
        <p:nvSpPr>
          <p:cNvPr id="9" name="object 9"/>
          <p:cNvSpPr/>
          <p:nvPr/>
        </p:nvSpPr>
        <p:spPr>
          <a:xfrm>
            <a:off x="1801495" y="3755263"/>
            <a:ext cx="1573530" cy="1437640"/>
          </a:xfrm>
          <a:custGeom>
            <a:avLst/>
            <a:gdLst/>
            <a:ahLst/>
            <a:cxnLst/>
            <a:rect l="l" t="t" r="r" b="b"/>
            <a:pathLst>
              <a:path w="1573529" h="1437639">
                <a:moveTo>
                  <a:pt x="1383792" y="1247139"/>
                </a:moveTo>
                <a:lnTo>
                  <a:pt x="1382937" y="1322544"/>
                </a:lnTo>
                <a:lnTo>
                  <a:pt x="1402715" y="1323594"/>
                </a:lnTo>
                <a:lnTo>
                  <a:pt x="1400810" y="1361567"/>
                </a:lnTo>
                <a:lnTo>
                  <a:pt x="1382495" y="1361567"/>
                </a:lnTo>
                <a:lnTo>
                  <a:pt x="1381633" y="1437639"/>
                </a:lnTo>
                <a:lnTo>
                  <a:pt x="1538028" y="1361567"/>
                </a:lnTo>
                <a:lnTo>
                  <a:pt x="1400810" y="1361567"/>
                </a:lnTo>
                <a:lnTo>
                  <a:pt x="1382505" y="1360659"/>
                </a:lnTo>
                <a:lnTo>
                  <a:pt x="1539894" y="1360659"/>
                </a:lnTo>
                <a:lnTo>
                  <a:pt x="1573276" y="1344422"/>
                </a:lnTo>
                <a:lnTo>
                  <a:pt x="1383792" y="1247139"/>
                </a:lnTo>
                <a:close/>
              </a:path>
              <a:path w="1573529" h="1437639">
                <a:moveTo>
                  <a:pt x="1382937" y="1322544"/>
                </a:moveTo>
                <a:lnTo>
                  <a:pt x="1382505" y="1360659"/>
                </a:lnTo>
                <a:lnTo>
                  <a:pt x="1400810" y="1361567"/>
                </a:lnTo>
                <a:lnTo>
                  <a:pt x="1402715" y="1323594"/>
                </a:lnTo>
                <a:lnTo>
                  <a:pt x="1382937" y="1322544"/>
                </a:lnTo>
                <a:close/>
              </a:path>
              <a:path w="1573529" h="1437639">
                <a:moveTo>
                  <a:pt x="114323" y="188410"/>
                </a:moveTo>
                <a:lnTo>
                  <a:pt x="76300" y="191386"/>
                </a:lnTo>
                <a:lnTo>
                  <a:pt x="77343" y="201675"/>
                </a:lnTo>
                <a:lnTo>
                  <a:pt x="83438" y="236474"/>
                </a:lnTo>
                <a:lnTo>
                  <a:pt x="98043" y="304419"/>
                </a:lnTo>
                <a:lnTo>
                  <a:pt x="116078" y="370967"/>
                </a:lnTo>
                <a:lnTo>
                  <a:pt x="137287" y="436244"/>
                </a:lnTo>
                <a:lnTo>
                  <a:pt x="161798" y="499744"/>
                </a:lnTo>
                <a:lnTo>
                  <a:pt x="189356" y="561975"/>
                </a:lnTo>
                <a:lnTo>
                  <a:pt x="219963" y="622300"/>
                </a:lnTo>
                <a:lnTo>
                  <a:pt x="253492" y="680974"/>
                </a:lnTo>
                <a:lnTo>
                  <a:pt x="289941" y="737869"/>
                </a:lnTo>
                <a:lnTo>
                  <a:pt x="329056" y="792734"/>
                </a:lnTo>
                <a:lnTo>
                  <a:pt x="370840" y="845693"/>
                </a:lnTo>
                <a:lnTo>
                  <a:pt x="415036" y="896493"/>
                </a:lnTo>
                <a:lnTo>
                  <a:pt x="461644" y="945261"/>
                </a:lnTo>
                <a:lnTo>
                  <a:pt x="510667" y="991743"/>
                </a:lnTo>
                <a:lnTo>
                  <a:pt x="562102" y="1035938"/>
                </a:lnTo>
                <a:lnTo>
                  <a:pt x="615442" y="1077595"/>
                </a:lnTo>
                <a:lnTo>
                  <a:pt x="670941" y="1116838"/>
                </a:lnTo>
                <a:lnTo>
                  <a:pt x="728472" y="1153668"/>
                </a:lnTo>
                <a:lnTo>
                  <a:pt x="787781" y="1187704"/>
                </a:lnTo>
                <a:lnTo>
                  <a:pt x="848994" y="1219073"/>
                </a:lnTo>
                <a:lnTo>
                  <a:pt x="911732" y="1247520"/>
                </a:lnTo>
                <a:lnTo>
                  <a:pt x="976122" y="1273175"/>
                </a:lnTo>
                <a:lnTo>
                  <a:pt x="1042035" y="1296035"/>
                </a:lnTo>
                <a:lnTo>
                  <a:pt x="1109345" y="1315593"/>
                </a:lnTo>
                <a:lnTo>
                  <a:pt x="1177925" y="1332103"/>
                </a:lnTo>
                <a:lnTo>
                  <a:pt x="1247775" y="1345438"/>
                </a:lnTo>
                <a:lnTo>
                  <a:pt x="1318641" y="1355470"/>
                </a:lnTo>
                <a:lnTo>
                  <a:pt x="1382505" y="1360659"/>
                </a:lnTo>
                <a:lnTo>
                  <a:pt x="1382937" y="1322544"/>
                </a:lnTo>
                <a:lnTo>
                  <a:pt x="1359641" y="1321308"/>
                </a:lnTo>
                <a:lnTo>
                  <a:pt x="1358265" y="1321308"/>
                </a:lnTo>
                <a:lnTo>
                  <a:pt x="1322832" y="1317625"/>
                </a:lnTo>
                <a:lnTo>
                  <a:pt x="1323340" y="1317625"/>
                </a:lnTo>
                <a:lnTo>
                  <a:pt x="1288161" y="1313180"/>
                </a:lnTo>
                <a:lnTo>
                  <a:pt x="1288669" y="1313180"/>
                </a:lnTo>
                <a:lnTo>
                  <a:pt x="1253871" y="1307845"/>
                </a:lnTo>
                <a:lnTo>
                  <a:pt x="1254125" y="1307845"/>
                </a:lnTo>
                <a:lnTo>
                  <a:pt x="1220176" y="1301877"/>
                </a:lnTo>
                <a:lnTo>
                  <a:pt x="1219454" y="1301750"/>
                </a:lnTo>
                <a:lnTo>
                  <a:pt x="1186411" y="1294892"/>
                </a:lnTo>
                <a:lnTo>
                  <a:pt x="1186180" y="1294892"/>
                </a:lnTo>
                <a:lnTo>
                  <a:pt x="1152147" y="1287145"/>
                </a:lnTo>
                <a:lnTo>
                  <a:pt x="1118870" y="1278763"/>
                </a:lnTo>
                <a:lnTo>
                  <a:pt x="1086428" y="1269619"/>
                </a:lnTo>
                <a:lnTo>
                  <a:pt x="1053338" y="1259586"/>
                </a:lnTo>
                <a:lnTo>
                  <a:pt x="1021207" y="1248918"/>
                </a:lnTo>
                <a:lnTo>
                  <a:pt x="989203" y="1237488"/>
                </a:lnTo>
                <a:lnTo>
                  <a:pt x="957707" y="1225295"/>
                </a:lnTo>
                <a:lnTo>
                  <a:pt x="926465" y="1212469"/>
                </a:lnTo>
                <a:lnTo>
                  <a:pt x="895604" y="1198880"/>
                </a:lnTo>
                <a:lnTo>
                  <a:pt x="895838" y="1198880"/>
                </a:lnTo>
                <a:lnTo>
                  <a:pt x="865797" y="1184910"/>
                </a:lnTo>
                <a:lnTo>
                  <a:pt x="835279" y="1169797"/>
                </a:lnTo>
                <a:lnTo>
                  <a:pt x="835545" y="1169797"/>
                </a:lnTo>
                <a:lnTo>
                  <a:pt x="805815" y="1154176"/>
                </a:lnTo>
                <a:lnTo>
                  <a:pt x="805967" y="1154176"/>
                </a:lnTo>
                <a:lnTo>
                  <a:pt x="776732" y="1137920"/>
                </a:lnTo>
                <a:lnTo>
                  <a:pt x="776897" y="1137920"/>
                </a:lnTo>
                <a:lnTo>
                  <a:pt x="748460" y="1121156"/>
                </a:lnTo>
                <a:lnTo>
                  <a:pt x="720244" y="1103630"/>
                </a:lnTo>
                <a:lnTo>
                  <a:pt x="692023" y="1085088"/>
                </a:lnTo>
                <a:lnTo>
                  <a:pt x="664718" y="1066292"/>
                </a:lnTo>
                <a:lnTo>
                  <a:pt x="638048" y="1046861"/>
                </a:lnTo>
                <a:lnTo>
                  <a:pt x="611759" y="1026922"/>
                </a:lnTo>
                <a:lnTo>
                  <a:pt x="586453" y="1006601"/>
                </a:lnTo>
                <a:lnTo>
                  <a:pt x="560705" y="985012"/>
                </a:lnTo>
                <a:lnTo>
                  <a:pt x="536500" y="963676"/>
                </a:lnTo>
                <a:lnTo>
                  <a:pt x="512347" y="941324"/>
                </a:lnTo>
                <a:lnTo>
                  <a:pt x="488315" y="918082"/>
                </a:lnTo>
                <a:lnTo>
                  <a:pt x="488446" y="918082"/>
                </a:lnTo>
                <a:lnTo>
                  <a:pt x="465455" y="894714"/>
                </a:lnTo>
                <a:lnTo>
                  <a:pt x="442975" y="870712"/>
                </a:lnTo>
                <a:lnTo>
                  <a:pt x="421471" y="846582"/>
                </a:lnTo>
                <a:lnTo>
                  <a:pt x="400263" y="821436"/>
                </a:lnTo>
                <a:lnTo>
                  <a:pt x="379634" y="796163"/>
                </a:lnTo>
                <a:lnTo>
                  <a:pt x="359410" y="769747"/>
                </a:lnTo>
                <a:lnTo>
                  <a:pt x="339979" y="743331"/>
                </a:lnTo>
                <a:lnTo>
                  <a:pt x="321440" y="716407"/>
                </a:lnTo>
                <a:lnTo>
                  <a:pt x="303403" y="688975"/>
                </a:lnTo>
                <a:lnTo>
                  <a:pt x="286004" y="661035"/>
                </a:lnTo>
                <a:lnTo>
                  <a:pt x="269665" y="633222"/>
                </a:lnTo>
                <a:lnTo>
                  <a:pt x="253647" y="604519"/>
                </a:lnTo>
                <a:lnTo>
                  <a:pt x="238449" y="575310"/>
                </a:lnTo>
                <a:lnTo>
                  <a:pt x="223647" y="545338"/>
                </a:lnTo>
                <a:lnTo>
                  <a:pt x="209931" y="515493"/>
                </a:lnTo>
                <a:lnTo>
                  <a:pt x="197140" y="485394"/>
                </a:lnTo>
                <a:lnTo>
                  <a:pt x="184861" y="454787"/>
                </a:lnTo>
                <a:lnTo>
                  <a:pt x="173288" y="423672"/>
                </a:lnTo>
                <a:lnTo>
                  <a:pt x="162604" y="392175"/>
                </a:lnTo>
                <a:lnTo>
                  <a:pt x="152559" y="360299"/>
                </a:lnTo>
                <a:lnTo>
                  <a:pt x="143436" y="328294"/>
                </a:lnTo>
                <a:lnTo>
                  <a:pt x="135097" y="295656"/>
                </a:lnTo>
                <a:lnTo>
                  <a:pt x="135040" y="295275"/>
                </a:lnTo>
                <a:lnTo>
                  <a:pt x="127624" y="262889"/>
                </a:lnTo>
                <a:lnTo>
                  <a:pt x="121005" y="229743"/>
                </a:lnTo>
                <a:lnTo>
                  <a:pt x="115280" y="197104"/>
                </a:lnTo>
                <a:lnTo>
                  <a:pt x="114323" y="188410"/>
                </a:lnTo>
                <a:close/>
              </a:path>
              <a:path w="1573529" h="1437639">
                <a:moveTo>
                  <a:pt x="1357249" y="1321181"/>
                </a:moveTo>
                <a:lnTo>
                  <a:pt x="1358265" y="1321308"/>
                </a:lnTo>
                <a:lnTo>
                  <a:pt x="1359641" y="1321308"/>
                </a:lnTo>
                <a:lnTo>
                  <a:pt x="1357249" y="1321181"/>
                </a:lnTo>
                <a:close/>
              </a:path>
              <a:path w="1573529" h="1437639">
                <a:moveTo>
                  <a:pt x="1219602" y="1301776"/>
                </a:moveTo>
                <a:lnTo>
                  <a:pt x="1220089" y="1301877"/>
                </a:lnTo>
                <a:lnTo>
                  <a:pt x="1219602" y="1301776"/>
                </a:lnTo>
                <a:close/>
              </a:path>
              <a:path w="1573529" h="1437639">
                <a:moveTo>
                  <a:pt x="1219476" y="1301750"/>
                </a:moveTo>
                <a:close/>
              </a:path>
              <a:path w="1573529" h="1437639">
                <a:moveTo>
                  <a:pt x="1185799" y="1294764"/>
                </a:moveTo>
                <a:lnTo>
                  <a:pt x="1186180" y="1294892"/>
                </a:lnTo>
                <a:lnTo>
                  <a:pt x="1186411" y="1294892"/>
                </a:lnTo>
                <a:lnTo>
                  <a:pt x="1185799" y="1294764"/>
                </a:lnTo>
                <a:close/>
              </a:path>
              <a:path w="1573529" h="1437639">
                <a:moveTo>
                  <a:pt x="1152183" y="1287153"/>
                </a:moveTo>
                <a:lnTo>
                  <a:pt x="1152652" y="1287272"/>
                </a:lnTo>
                <a:lnTo>
                  <a:pt x="1152183" y="1287153"/>
                </a:lnTo>
                <a:close/>
              </a:path>
              <a:path w="1573529" h="1437639">
                <a:moveTo>
                  <a:pt x="1152147" y="1287145"/>
                </a:moveTo>
                <a:close/>
              </a:path>
              <a:path w="1573529" h="1437639">
                <a:moveTo>
                  <a:pt x="1118926" y="1278763"/>
                </a:moveTo>
                <a:lnTo>
                  <a:pt x="1119378" y="1278889"/>
                </a:lnTo>
                <a:lnTo>
                  <a:pt x="1118926" y="1278763"/>
                </a:lnTo>
                <a:close/>
              </a:path>
              <a:path w="1573529" h="1437639">
                <a:moveTo>
                  <a:pt x="1085977" y="1269492"/>
                </a:moveTo>
                <a:lnTo>
                  <a:pt x="1086358" y="1269619"/>
                </a:lnTo>
                <a:lnTo>
                  <a:pt x="1085977" y="1269492"/>
                </a:lnTo>
                <a:close/>
              </a:path>
              <a:path w="1573529" h="1437639">
                <a:moveTo>
                  <a:pt x="1053462" y="1259586"/>
                </a:moveTo>
                <a:lnTo>
                  <a:pt x="1053846" y="1259713"/>
                </a:lnTo>
                <a:lnTo>
                  <a:pt x="1053462" y="1259586"/>
                </a:lnTo>
                <a:close/>
              </a:path>
              <a:path w="1573529" h="1437639">
                <a:moveTo>
                  <a:pt x="1021550" y="1249031"/>
                </a:moveTo>
                <a:close/>
              </a:path>
              <a:path w="1573529" h="1437639">
                <a:moveTo>
                  <a:pt x="1021232" y="1248918"/>
                </a:moveTo>
                <a:lnTo>
                  <a:pt x="1021550" y="1249031"/>
                </a:lnTo>
                <a:lnTo>
                  <a:pt x="1021232" y="1248918"/>
                </a:lnTo>
                <a:close/>
              </a:path>
              <a:path w="1573529" h="1437639">
                <a:moveTo>
                  <a:pt x="989255" y="1237488"/>
                </a:moveTo>
                <a:lnTo>
                  <a:pt x="989584" y="1237614"/>
                </a:lnTo>
                <a:lnTo>
                  <a:pt x="989255" y="1237488"/>
                </a:lnTo>
                <a:close/>
              </a:path>
              <a:path w="1573529" h="1437639">
                <a:moveTo>
                  <a:pt x="957777" y="1225295"/>
                </a:moveTo>
                <a:lnTo>
                  <a:pt x="958088" y="1225423"/>
                </a:lnTo>
                <a:lnTo>
                  <a:pt x="957777" y="1225295"/>
                </a:lnTo>
                <a:close/>
              </a:path>
              <a:path w="1573529" h="1437639">
                <a:moveTo>
                  <a:pt x="926556" y="1212469"/>
                </a:moveTo>
                <a:lnTo>
                  <a:pt x="926846" y="1212595"/>
                </a:lnTo>
                <a:lnTo>
                  <a:pt x="926556" y="1212469"/>
                </a:lnTo>
                <a:close/>
              </a:path>
              <a:path w="1573529" h="1437639">
                <a:moveTo>
                  <a:pt x="895838" y="1198880"/>
                </a:moveTo>
                <a:lnTo>
                  <a:pt x="895604" y="1198880"/>
                </a:lnTo>
                <a:lnTo>
                  <a:pt x="896112" y="1199007"/>
                </a:lnTo>
                <a:lnTo>
                  <a:pt x="895838" y="1198880"/>
                </a:lnTo>
                <a:close/>
              </a:path>
              <a:path w="1573529" h="1437639">
                <a:moveTo>
                  <a:pt x="865251" y="1184656"/>
                </a:moveTo>
                <a:lnTo>
                  <a:pt x="865759" y="1184910"/>
                </a:lnTo>
                <a:lnTo>
                  <a:pt x="865251" y="1184656"/>
                </a:lnTo>
                <a:close/>
              </a:path>
              <a:path w="1573529" h="1437639">
                <a:moveTo>
                  <a:pt x="835545" y="1169797"/>
                </a:moveTo>
                <a:lnTo>
                  <a:pt x="835279" y="1169797"/>
                </a:lnTo>
                <a:lnTo>
                  <a:pt x="835787" y="1169924"/>
                </a:lnTo>
                <a:lnTo>
                  <a:pt x="835545" y="1169797"/>
                </a:lnTo>
                <a:close/>
              </a:path>
              <a:path w="1573529" h="1437639">
                <a:moveTo>
                  <a:pt x="805967" y="1154176"/>
                </a:moveTo>
                <a:lnTo>
                  <a:pt x="805815" y="1154176"/>
                </a:lnTo>
                <a:lnTo>
                  <a:pt x="806196" y="1154303"/>
                </a:lnTo>
                <a:lnTo>
                  <a:pt x="805967" y="1154176"/>
                </a:lnTo>
                <a:close/>
              </a:path>
              <a:path w="1573529" h="1437639">
                <a:moveTo>
                  <a:pt x="776897" y="1137920"/>
                </a:moveTo>
                <a:lnTo>
                  <a:pt x="776732" y="1137920"/>
                </a:lnTo>
                <a:lnTo>
                  <a:pt x="777113" y="1138047"/>
                </a:lnTo>
                <a:lnTo>
                  <a:pt x="776897" y="1137920"/>
                </a:lnTo>
                <a:close/>
              </a:path>
              <a:path w="1573529" h="1437639">
                <a:moveTo>
                  <a:pt x="748030" y="1120902"/>
                </a:moveTo>
                <a:lnTo>
                  <a:pt x="748411" y="1121156"/>
                </a:lnTo>
                <a:lnTo>
                  <a:pt x="748030" y="1120902"/>
                </a:lnTo>
                <a:close/>
              </a:path>
              <a:path w="1573529" h="1437639">
                <a:moveTo>
                  <a:pt x="719836" y="1103376"/>
                </a:moveTo>
                <a:lnTo>
                  <a:pt x="720217" y="1103630"/>
                </a:lnTo>
                <a:lnTo>
                  <a:pt x="719836" y="1103376"/>
                </a:lnTo>
                <a:close/>
              </a:path>
              <a:path w="1573529" h="1437639">
                <a:moveTo>
                  <a:pt x="692291" y="1085264"/>
                </a:moveTo>
                <a:close/>
              </a:path>
              <a:path w="1573529" h="1437639">
                <a:moveTo>
                  <a:pt x="692034" y="1085088"/>
                </a:moveTo>
                <a:lnTo>
                  <a:pt x="692291" y="1085264"/>
                </a:lnTo>
                <a:lnTo>
                  <a:pt x="692034" y="1085088"/>
                </a:lnTo>
                <a:close/>
              </a:path>
              <a:path w="1573529" h="1437639">
                <a:moveTo>
                  <a:pt x="664749" y="1066292"/>
                </a:moveTo>
                <a:lnTo>
                  <a:pt x="665099" y="1066545"/>
                </a:lnTo>
                <a:lnTo>
                  <a:pt x="664749" y="1066292"/>
                </a:lnTo>
                <a:close/>
              </a:path>
              <a:path w="1573529" h="1437639">
                <a:moveTo>
                  <a:pt x="638093" y="1046861"/>
                </a:moveTo>
                <a:lnTo>
                  <a:pt x="638429" y="1047114"/>
                </a:lnTo>
                <a:lnTo>
                  <a:pt x="638093" y="1046861"/>
                </a:lnTo>
                <a:close/>
              </a:path>
              <a:path w="1573529" h="1437639">
                <a:moveTo>
                  <a:pt x="611822" y="1026922"/>
                </a:moveTo>
                <a:lnTo>
                  <a:pt x="612140" y="1027176"/>
                </a:lnTo>
                <a:lnTo>
                  <a:pt x="611822" y="1026922"/>
                </a:lnTo>
                <a:close/>
              </a:path>
              <a:path w="1573529" h="1437639">
                <a:moveTo>
                  <a:pt x="585978" y="1006220"/>
                </a:moveTo>
                <a:lnTo>
                  <a:pt x="586359" y="1006601"/>
                </a:lnTo>
                <a:lnTo>
                  <a:pt x="585978" y="1006220"/>
                </a:lnTo>
                <a:close/>
              </a:path>
              <a:path w="1573529" h="1437639">
                <a:moveTo>
                  <a:pt x="560796" y="985012"/>
                </a:moveTo>
                <a:lnTo>
                  <a:pt x="561086" y="985266"/>
                </a:lnTo>
                <a:lnTo>
                  <a:pt x="560796" y="985012"/>
                </a:lnTo>
                <a:close/>
              </a:path>
              <a:path w="1573529" h="1437639">
                <a:moveTo>
                  <a:pt x="536067" y="963294"/>
                </a:moveTo>
                <a:lnTo>
                  <a:pt x="536448" y="963676"/>
                </a:lnTo>
                <a:lnTo>
                  <a:pt x="536067" y="963294"/>
                </a:lnTo>
                <a:close/>
              </a:path>
              <a:path w="1573529" h="1437639">
                <a:moveTo>
                  <a:pt x="511937" y="940943"/>
                </a:moveTo>
                <a:lnTo>
                  <a:pt x="512318" y="941324"/>
                </a:lnTo>
                <a:lnTo>
                  <a:pt x="511937" y="940943"/>
                </a:lnTo>
                <a:close/>
              </a:path>
              <a:path w="1573529" h="1437639">
                <a:moveTo>
                  <a:pt x="488446" y="918082"/>
                </a:moveTo>
                <a:lnTo>
                  <a:pt x="488315" y="918082"/>
                </a:lnTo>
                <a:lnTo>
                  <a:pt x="488696" y="918337"/>
                </a:lnTo>
                <a:lnTo>
                  <a:pt x="488446" y="918082"/>
                </a:lnTo>
                <a:close/>
              </a:path>
              <a:path w="1573529" h="1437639">
                <a:moveTo>
                  <a:pt x="465470" y="894714"/>
                </a:moveTo>
                <a:lnTo>
                  <a:pt x="465709" y="894969"/>
                </a:lnTo>
                <a:lnTo>
                  <a:pt x="465470" y="894714"/>
                </a:lnTo>
                <a:close/>
              </a:path>
              <a:path w="1573529" h="1437639">
                <a:moveTo>
                  <a:pt x="443003" y="870712"/>
                </a:moveTo>
                <a:lnTo>
                  <a:pt x="443230" y="870966"/>
                </a:lnTo>
                <a:lnTo>
                  <a:pt x="443003" y="870712"/>
                </a:lnTo>
                <a:close/>
              </a:path>
              <a:path w="1573529" h="1437639">
                <a:moveTo>
                  <a:pt x="421131" y="846201"/>
                </a:moveTo>
                <a:lnTo>
                  <a:pt x="421386" y="846582"/>
                </a:lnTo>
                <a:lnTo>
                  <a:pt x="421131" y="846201"/>
                </a:lnTo>
                <a:close/>
              </a:path>
              <a:path w="1573529" h="1437639">
                <a:moveTo>
                  <a:pt x="400050" y="821182"/>
                </a:moveTo>
                <a:lnTo>
                  <a:pt x="400177" y="821436"/>
                </a:lnTo>
                <a:lnTo>
                  <a:pt x="400050" y="821182"/>
                </a:lnTo>
                <a:close/>
              </a:path>
              <a:path w="1573529" h="1437639">
                <a:moveTo>
                  <a:pt x="379222" y="795655"/>
                </a:moveTo>
                <a:lnTo>
                  <a:pt x="379603" y="796163"/>
                </a:lnTo>
                <a:lnTo>
                  <a:pt x="379222" y="795655"/>
                </a:lnTo>
                <a:close/>
              </a:path>
              <a:path w="1573529" h="1437639">
                <a:moveTo>
                  <a:pt x="359476" y="769747"/>
                </a:moveTo>
                <a:lnTo>
                  <a:pt x="359663" y="770001"/>
                </a:lnTo>
                <a:lnTo>
                  <a:pt x="359476" y="769747"/>
                </a:lnTo>
                <a:close/>
              </a:path>
              <a:path w="1573529" h="1437639">
                <a:moveTo>
                  <a:pt x="340095" y="743331"/>
                </a:moveTo>
                <a:lnTo>
                  <a:pt x="340360" y="743712"/>
                </a:lnTo>
                <a:lnTo>
                  <a:pt x="340095" y="743331"/>
                </a:lnTo>
                <a:close/>
              </a:path>
              <a:path w="1573529" h="1437639">
                <a:moveTo>
                  <a:pt x="321504" y="716505"/>
                </a:moveTo>
                <a:lnTo>
                  <a:pt x="321691" y="716788"/>
                </a:lnTo>
                <a:lnTo>
                  <a:pt x="321504" y="716505"/>
                </a:lnTo>
                <a:close/>
              </a:path>
              <a:path w="1573529" h="1437639">
                <a:moveTo>
                  <a:pt x="321440" y="716407"/>
                </a:moveTo>
                <a:close/>
              </a:path>
              <a:path w="1573529" h="1437639">
                <a:moveTo>
                  <a:pt x="303419" y="688975"/>
                </a:moveTo>
                <a:lnTo>
                  <a:pt x="303656" y="689356"/>
                </a:lnTo>
                <a:lnTo>
                  <a:pt x="303419" y="688975"/>
                </a:lnTo>
                <a:close/>
              </a:path>
              <a:path w="1573529" h="1437639">
                <a:moveTo>
                  <a:pt x="286033" y="661035"/>
                </a:moveTo>
                <a:lnTo>
                  <a:pt x="286257" y="661416"/>
                </a:lnTo>
                <a:lnTo>
                  <a:pt x="286033" y="661035"/>
                </a:lnTo>
                <a:close/>
              </a:path>
              <a:path w="1573529" h="1437639">
                <a:moveTo>
                  <a:pt x="269367" y="632713"/>
                </a:moveTo>
                <a:lnTo>
                  <a:pt x="269621" y="633222"/>
                </a:lnTo>
                <a:lnTo>
                  <a:pt x="269367" y="632713"/>
                </a:lnTo>
                <a:close/>
              </a:path>
              <a:path w="1573529" h="1437639">
                <a:moveTo>
                  <a:pt x="253365" y="604012"/>
                </a:moveTo>
                <a:lnTo>
                  <a:pt x="253619" y="604519"/>
                </a:lnTo>
                <a:lnTo>
                  <a:pt x="253365" y="604012"/>
                </a:lnTo>
                <a:close/>
              </a:path>
              <a:path w="1573529" h="1437639">
                <a:moveTo>
                  <a:pt x="238252" y="574929"/>
                </a:moveTo>
                <a:lnTo>
                  <a:pt x="238379" y="575310"/>
                </a:lnTo>
                <a:lnTo>
                  <a:pt x="238252" y="574929"/>
                </a:lnTo>
                <a:close/>
              </a:path>
              <a:path w="1573529" h="1437639">
                <a:moveTo>
                  <a:pt x="223667" y="545338"/>
                </a:moveTo>
                <a:lnTo>
                  <a:pt x="223900" y="545845"/>
                </a:lnTo>
                <a:lnTo>
                  <a:pt x="223667" y="545338"/>
                </a:lnTo>
                <a:close/>
              </a:path>
              <a:path w="1573529" h="1437639">
                <a:moveTo>
                  <a:pt x="210021" y="515493"/>
                </a:moveTo>
                <a:lnTo>
                  <a:pt x="210185" y="515874"/>
                </a:lnTo>
                <a:lnTo>
                  <a:pt x="210021" y="515493"/>
                </a:lnTo>
                <a:close/>
              </a:path>
              <a:path w="1573529" h="1437639">
                <a:moveTo>
                  <a:pt x="196977" y="485013"/>
                </a:moveTo>
                <a:lnTo>
                  <a:pt x="197104" y="485394"/>
                </a:lnTo>
                <a:lnTo>
                  <a:pt x="196977" y="485013"/>
                </a:lnTo>
                <a:close/>
              </a:path>
              <a:path w="1573529" h="1437639">
                <a:moveTo>
                  <a:pt x="184657" y="454279"/>
                </a:moveTo>
                <a:lnTo>
                  <a:pt x="184785" y="454787"/>
                </a:lnTo>
                <a:lnTo>
                  <a:pt x="184657" y="454279"/>
                </a:lnTo>
                <a:close/>
              </a:path>
              <a:path w="1573529" h="1437639">
                <a:moveTo>
                  <a:pt x="173100" y="423163"/>
                </a:moveTo>
                <a:lnTo>
                  <a:pt x="173228" y="423672"/>
                </a:lnTo>
                <a:lnTo>
                  <a:pt x="173100" y="423163"/>
                </a:lnTo>
                <a:close/>
              </a:path>
              <a:path w="1573529" h="1437639">
                <a:moveTo>
                  <a:pt x="162432" y="391668"/>
                </a:moveTo>
                <a:lnTo>
                  <a:pt x="162560" y="392175"/>
                </a:lnTo>
                <a:lnTo>
                  <a:pt x="162432" y="391668"/>
                </a:lnTo>
                <a:close/>
              </a:path>
              <a:path w="1573529" h="1437639">
                <a:moveTo>
                  <a:pt x="152400" y="359791"/>
                </a:moveTo>
                <a:lnTo>
                  <a:pt x="152527" y="360299"/>
                </a:lnTo>
                <a:lnTo>
                  <a:pt x="152400" y="359791"/>
                </a:lnTo>
                <a:close/>
              </a:path>
              <a:path w="1573529" h="1437639">
                <a:moveTo>
                  <a:pt x="143256" y="327660"/>
                </a:moveTo>
                <a:lnTo>
                  <a:pt x="143382" y="328294"/>
                </a:lnTo>
                <a:lnTo>
                  <a:pt x="143256" y="327660"/>
                </a:lnTo>
                <a:close/>
              </a:path>
              <a:path w="1573529" h="1437639">
                <a:moveTo>
                  <a:pt x="135040" y="295275"/>
                </a:moveTo>
                <a:lnTo>
                  <a:pt x="135128" y="295656"/>
                </a:lnTo>
                <a:lnTo>
                  <a:pt x="135040" y="295275"/>
                </a:lnTo>
                <a:close/>
              </a:path>
              <a:path w="1573529" h="1437639">
                <a:moveTo>
                  <a:pt x="127533" y="262381"/>
                </a:moveTo>
                <a:lnTo>
                  <a:pt x="127635" y="262889"/>
                </a:lnTo>
                <a:lnTo>
                  <a:pt x="127533" y="262381"/>
                </a:lnTo>
                <a:close/>
              </a:path>
              <a:path w="1573529" h="1437639">
                <a:moveTo>
                  <a:pt x="120904" y="229235"/>
                </a:moveTo>
                <a:lnTo>
                  <a:pt x="120904" y="229743"/>
                </a:lnTo>
                <a:lnTo>
                  <a:pt x="120904" y="229235"/>
                </a:lnTo>
                <a:close/>
              </a:path>
              <a:path w="1573529" h="1437639">
                <a:moveTo>
                  <a:pt x="80137" y="0"/>
                </a:moveTo>
                <a:lnTo>
                  <a:pt x="0" y="197357"/>
                </a:lnTo>
                <a:lnTo>
                  <a:pt x="76300" y="191386"/>
                </a:lnTo>
                <a:lnTo>
                  <a:pt x="74422" y="172847"/>
                </a:lnTo>
                <a:lnTo>
                  <a:pt x="112394" y="169037"/>
                </a:lnTo>
                <a:lnTo>
                  <a:pt x="181770" y="169037"/>
                </a:lnTo>
                <a:lnTo>
                  <a:pt x="80137" y="0"/>
                </a:lnTo>
                <a:close/>
              </a:path>
              <a:path w="1573529" h="1437639">
                <a:moveTo>
                  <a:pt x="115063" y="195841"/>
                </a:moveTo>
                <a:lnTo>
                  <a:pt x="115188" y="197104"/>
                </a:lnTo>
                <a:lnTo>
                  <a:pt x="115063" y="195841"/>
                </a:lnTo>
                <a:close/>
              </a:path>
              <a:path w="1573529" h="1437639">
                <a:moveTo>
                  <a:pt x="115062" y="195834"/>
                </a:moveTo>
                <a:close/>
              </a:path>
              <a:path w="1573529" h="1437639">
                <a:moveTo>
                  <a:pt x="112394" y="169037"/>
                </a:moveTo>
                <a:lnTo>
                  <a:pt x="74422" y="172847"/>
                </a:lnTo>
                <a:lnTo>
                  <a:pt x="76300" y="191386"/>
                </a:lnTo>
                <a:lnTo>
                  <a:pt x="114323" y="188410"/>
                </a:lnTo>
                <a:lnTo>
                  <a:pt x="112394" y="169037"/>
                </a:lnTo>
                <a:close/>
              </a:path>
              <a:path w="1573529" h="1437639">
                <a:moveTo>
                  <a:pt x="181770" y="169037"/>
                </a:moveTo>
                <a:lnTo>
                  <a:pt x="112394" y="169037"/>
                </a:lnTo>
                <a:lnTo>
                  <a:pt x="114323" y="188410"/>
                </a:lnTo>
                <a:lnTo>
                  <a:pt x="189865" y="182499"/>
                </a:lnTo>
                <a:lnTo>
                  <a:pt x="181770" y="169037"/>
                </a:lnTo>
                <a:close/>
              </a:path>
            </a:pathLst>
          </a:custGeom>
          <a:solidFill>
            <a:srgbClr val="0431FF"/>
          </a:solidFill>
        </p:spPr>
        <p:txBody>
          <a:bodyPr wrap="square" lIns="0" tIns="0" rIns="0" bIns="0" rtlCol="0"/>
          <a:p/>
        </p:txBody>
      </p:sp>
      <p:sp>
        <p:nvSpPr>
          <p:cNvPr id="10" name="object 10"/>
          <p:cNvSpPr/>
          <p:nvPr/>
        </p:nvSpPr>
        <p:spPr>
          <a:xfrm>
            <a:off x="2275839" y="3797427"/>
            <a:ext cx="299720" cy="1742439"/>
          </a:xfrm>
          <a:custGeom>
            <a:avLst/>
            <a:gdLst/>
            <a:ahLst/>
            <a:cxnLst/>
            <a:rect l="l" t="t" r="r" b="b"/>
            <a:pathLst>
              <a:path w="299719" h="1742439">
                <a:moveTo>
                  <a:pt x="74540" y="1563836"/>
                </a:moveTo>
                <a:lnTo>
                  <a:pt x="0" y="1585341"/>
                </a:lnTo>
                <a:lnTo>
                  <a:pt x="144399" y="1741932"/>
                </a:lnTo>
                <a:lnTo>
                  <a:pt x="174137" y="1581150"/>
                </a:lnTo>
                <a:lnTo>
                  <a:pt x="78232" y="1581150"/>
                </a:lnTo>
                <a:lnTo>
                  <a:pt x="74540" y="1563836"/>
                </a:lnTo>
                <a:close/>
              </a:path>
              <a:path w="299719" h="1742439">
                <a:moveTo>
                  <a:pt x="111173" y="1553268"/>
                </a:moveTo>
                <a:lnTo>
                  <a:pt x="74540" y="1563836"/>
                </a:lnTo>
                <a:lnTo>
                  <a:pt x="78232" y="1581150"/>
                </a:lnTo>
                <a:lnTo>
                  <a:pt x="115443" y="1573276"/>
                </a:lnTo>
                <a:lnTo>
                  <a:pt x="111173" y="1553268"/>
                </a:lnTo>
                <a:close/>
              </a:path>
              <a:path w="299719" h="1742439">
                <a:moveTo>
                  <a:pt x="183134" y="1532509"/>
                </a:moveTo>
                <a:lnTo>
                  <a:pt x="111173" y="1553268"/>
                </a:lnTo>
                <a:lnTo>
                  <a:pt x="115443" y="1573276"/>
                </a:lnTo>
                <a:lnTo>
                  <a:pt x="78232" y="1581150"/>
                </a:lnTo>
                <a:lnTo>
                  <a:pt x="174137" y="1581150"/>
                </a:lnTo>
                <a:lnTo>
                  <a:pt x="183134" y="1532509"/>
                </a:lnTo>
                <a:close/>
              </a:path>
              <a:path w="299719" h="1742439">
                <a:moveTo>
                  <a:pt x="189365" y="156333"/>
                </a:moveTo>
                <a:lnTo>
                  <a:pt x="174244" y="195453"/>
                </a:lnTo>
                <a:lnTo>
                  <a:pt x="161671" y="236981"/>
                </a:lnTo>
                <a:lnTo>
                  <a:pt x="149479" y="281559"/>
                </a:lnTo>
                <a:lnTo>
                  <a:pt x="137795" y="328930"/>
                </a:lnTo>
                <a:lnTo>
                  <a:pt x="126746" y="379095"/>
                </a:lnTo>
                <a:lnTo>
                  <a:pt x="115951" y="431927"/>
                </a:lnTo>
                <a:lnTo>
                  <a:pt x="105918" y="487045"/>
                </a:lnTo>
                <a:lnTo>
                  <a:pt x="96266" y="544576"/>
                </a:lnTo>
                <a:lnTo>
                  <a:pt x="87503" y="604266"/>
                </a:lnTo>
                <a:lnTo>
                  <a:pt x="76073" y="693420"/>
                </a:lnTo>
                <a:lnTo>
                  <a:pt x="66548" y="782828"/>
                </a:lnTo>
                <a:lnTo>
                  <a:pt x="58928" y="871855"/>
                </a:lnTo>
                <a:lnTo>
                  <a:pt x="53212" y="960120"/>
                </a:lnTo>
                <a:lnTo>
                  <a:pt x="49530" y="1046988"/>
                </a:lnTo>
                <a:lnTo>
                  <a:pt x="48241" y="1090676"/>
                </a:lnTo>
                <a:lnTo>
                  <a:pt x="47494" y="1132332"/>
                </a:lnTo>
                <a:lnTo>
                  <a:pt x="47244" y="1173437"/>
                </a:lnTo>
                <a:lnTo>
                  <a:pt x="47371" y="1214120"/>
                </a:lnTo>
                <a:lnTo>
                  <a:pt x="48006" y="1254125"/>
                </a:lnTo>
                <a:lnTo>
                  <a:pt x="49022" y="1293368"/>
                </a:lnTo>
                <a:lnTo>
                  <a:pt x="50546" y="1331722"/>
                </a:lnTo>
                <a:lnTo>
                  <a:pt x="54991" y="1405255"/>
                </a:lnTo>
                <a:lnTo>
                  <a:pt x="61087" y="1474216"/>
                </a:lnTo>
                <a:lnTo>
                  <a:pt x="69215" y="1538859"/>
                </a:lnTo>
                <a:lnTo>
                  <a:pt x="74540" y="1563836"/>
                </a:lnTo>
                <a:lnTo>
                  <a:pt x="111173" y="1553268"/>
                </a:lnTo>
                <a:lnTo>
                  <a:pt x="106851" y="1533017"/>
                </a:lnTo>
                <a:lnTo>
                  <a:pt x="106703" y="1532448"/>
                </a:lnTo>
                <a:lnTo>
                  <a:pt x="106617" y="1531620"/>
                </a:lnTo>
                <a:lnTo>
                  <a:pt x="102667" y="1502537"/>
                </a:lnTo>
                <a:lnTo>
                  <a:pt x="102699" y="1502156"/>
                </a:lnTo>
                <a:lnTo>
                  <a:pt x="99088" y="1470406"/>
                </a:lnTo>
                <a:lnTo>
                  <a:pt x="95783" y="1437132"/>
                </a:lnTo>
                <a:lnTo>
                  <a:pt x="95863" y="1436878"/>
                </a:lnTo>
                <a:lnTo>
                  <a:pt x="92995" y="1402588"/>
                </a:lnTo>
                <a:lnTo>
                  <a:pt x="90568" y="1366901"/>
                </a:lnTo>
                <a:lnTo>
                  <a:pt x="90664" y="1366647"/>
                </a:lnTo>
                <a:lnTo>
                  <a:pt x="88635" y="1329817"/>
                </a:lnTo>
                <a:lnTo>
                  <a:pt x="87115" y="1291971"/>
                </a:lnTo>
                <a:lnTo>
                  <a:pt x="86101" y="1253236"/>
                </a:lnTo>
                <a:lnTo>
                  <a:pt x="85471" y="1213866"/>
                </a:lnTo>
                <a:lnTo>
                  <a:pt x="85344" y="1173480"/>
                </a:lnTo>
                <a:lnTo>
                  <a:pt x="85607" y="1131824"/>
                </a:lnTo>
                <a:lnTo>
                  <a:pt x="86390" y="1089660"/>
                </a:lnTo>
                <a:lnTo>
                  <a:pt x="87640" y="1048258"/>
                </a:lnTo>
                <a:lnTo>
                  <a:pt x="91296" y="962406"/>
                </a:lnTo>
                <a:lnTo>
                  <a:pt x="91337" y="962025"/>
                </a:lnTo>
                <a:lnTo>
                  <a:pt x="97003" y="874903"/>
                </a:lnTo>
                <a:lnTo>
                  <a:pt x="104477" y="786638"/>
                </a:lnTo>
                <a:lnTo>
                  <a:pt x="113878" y="697992"/>
                </a:lnTo>
                <a:lnTo>
                  <a:pt x="125172" y="609727"/>
                </a:lnTo>
                <a:lnTo>
                  <a:pt x="125278" y="609346"/>
                </a:lnTo>
                <a:lnTo>
                  <a:pt x="133947" y="550545"/>
                </a:lnTo>
                <a:lnTo>
                  <a:pt x="134025" y="550291"/>
                </a:lnTo>
                <a:lnTo>
                  <a:pt x="138536" y="521843"/>
                </a:lnTo>
                <a:lnTo>
                  <a:pt x="143361" y="493649"/>
                </a:lnTo>
                <a:lnTo>
                  <a:pt x="148313" y="466090"/>
                </a:lnTo>
                <a:lnTo>
                  <a:pt x="148359" y="465963"/>
                </a:lnTo>
                <a:lnTo>
                  <a:pt x="153368" y="439166"/>
                </a:lnTo>
                <a:lnTo>
                  <a:pt x="158571" y="412877"/>
                </a:lnTo>
                <a:lnTo>
                  <a:pt x="163930" y="387096"/>
                </a:lnTo>
                <a:lnTo>
                  <a:pt x="163984" y="386969"/>
                </a:lnTo>
                <a:lnTo>
                  <a:pt x="169363" y="362077"/>
                </a:lnTo>
                <a:lnTo>
                  <a:pt x="174821" y="337820"/>
                </a:lnTo>
                <a:lnTo>
                  <a:pt x="174941" y="337566"/>
                </a:lnTo>
                <a:lnTo>
                  <a:pt x="180689" y="314071"/>
                </a:lnTo>
                <a:lnTo>
                  <a:pt x="186436" y="290956"/>
                </a:lnTo>
                <a:lnTo>
                  <a:pt x="192278" y="268859"/>
                </a:lnTo>
                <a:lnTo>
                  <a:pt x="198302" y="247650"/>
                </a:lnTo>
                <a:lnTo>
                  <a:pt x="204432" y="226949"/>
                </a:lnTo>
                <a:lnTo>
                  <a:pt x="210487" y="207010"/>
                </a:lnTo>
                <a:lnTo>
                  <a:pt x="216120" y="189737"/>
                </a:lnTo>
                <a:lnTo>
                  <a:pt x="216789" y="187706"/>
                </a:lnTo>
                <a:lnTo>
                  <a:pt x="216957" y="187706"/>
                </a:lnTo>
                <a:lnTo>
                  <a:pt x="222565" y="175462"/>
                </a:lnTo>
                <a:lnTo>
                  <a:pt x="189365" y="156333"/>
                </a:lnTo>
                <a:close/>
              </a:path>
              <a:path w="299719" h="1742439">
                <a:moveTo>
                  <a:pt x="106553" y="1531620"/>
                </a:moveTo>
                <a:lnTo>
                  <a:pt x="106807" y="1533017"/>
                </a:lnTo>
                <a:lnTo>
                  <a:pt x="106729" y="1532448"/>
                </a:lnTo>
                <a:lnTo>
                  <a:pt x="106553" y="1531620"/>
                </a:lnTo>
                <a:close/>
              </a:path>
              <a:path w="299719" h="1742439">
                <a:moveTo>
                  <a:pt x="106729" y="1532448"/>
                </a:moveTo>
                <a:lnTo>
                  <a:pt x="106807" y="1533017"/>
                </a:lnTo>
                <a:lnTo>
                  <a:pt x="106729" y="1532448"/>
                </a:lnTo>
                <a:close/>
              </a:path>
              <a:path w="299719" h="1742439">
                <a:moveTo>
                  <a:pt x="106617" y="1531620"/>
                </a:moveTo>
                <a:lnTo>
                  <a:pt x="106729" y="1532448"/>
                </a:lnTo>
                <a:lnTo>
                  <a:pt x="106617" y="1531620"/>
                </a:lnTo>
                <a:close/>
              </a:path>
              <a:path w="299719" h="1742439">
                <a:moveTo>
                  <a:pt x="102699" y="1502156"/>
                </a:moveTo>
                <a:lnTo>
                  <a:pt x="102743" y="1502537"/>
                </a:lnTo>
                <a:lnTo>
                  <a:pt x="102699" y="1502156"/>
                </a:lnTo>
                <a:close/>
              </a:path>
              <a:path w="299719" h="1742439">
                <a:moveTo>
                  <a:pt x="99060" y="1470152"/>
                </a:moveTo>
                <a:lnTo>
                  <a:pt x="99060" y="1470406"/>
                </a:lnTo>
                <a:lnTo>
                  <a:pt x="99060" y="1470152"/>
                </a:lnTo>
                <a:close/>
              </a:path>
              <a:path w="299719" h="1742439">
                <a:moveTo>
                  <a:pt x="95863" y="1436878"/>
                </a:moveTo>
                <a:lnTo>
                  <a:pt x="95885" y="1437132"/>
                </a:lnTo>
                <a:lnTo>
                  <a:pt x="95863" y="1436878"/>
                </a:lnTo>
                <a:close/>
              </a:path>
              <a:path w="299719" h="1742439">
                <a:moveTo>
                  <a:pt x="92964" y="1402207"/>
                </a:moveTo>
                <a:lnTo>
                  <a:pt x="92964" y="1402588"/>
                </a:lnTo>
                <a:lnTo>
                  <a:pt x="92964" y="1402207"/>
                </a:lnTo>
                <a:close/>
              </a:path>
              <a:path w="299719" h="1742439">
                <a:moveTo>
                  <a:pt x="90664" y="1366647"/>
                </a:moveTo>
                <a:lnTo>
                  <a:pt x="90678" y="1366901"/>
                </a:lnTo>
                <a:lnTo>
                  <a:pt x="90664" y="1366647"/>
                </a:lnTo>
                <a:close/>
              </a:path>
              <a:path w="299719" h="1742439">
                <a:moveTo>
                  <a:pt x="88646" y="1329817"/>
                </a:moveTo>
                <a:lnTo>
                  <a:pt x="88646" y="1330071"/>
                </a:lnTo>
                <a:lnTo>
                  <a:pt x="88646" y="1329817"/>
                </a:lnTo>
                <a:close/>
              </a:path>
              <a:path w="299719" h="1742439">
                <a:moveTo>
                  <a:pt x="85600" y="1132205"/>
                </a:moveTo>
                <a:close/>
              </a:path>
              <a:path w="299719" h="1742439">
                <a:moveTo>
                  <a:pt x="86367" y="1090422"/>
                </a:moveTo>
                <a:lnTo>
                  <a:pt x="86360" y="1090676"/>
                </a:lnTo>
                <a:lnTo>
                  <a:pt x="86367" y="1090422"/>
                </a:lnTo>
                <a:close/>
              </a:path>
              <a:path w="299719" h="1742439">
                <a:moveTo>
                  <a:pt x="87640" y="1048258"/>
                </a:moveTo>
                <a:lnTo>
                  <a:pt x="87630" y="1048512"/>
                </a:lnTo>
                <a:lnTo>
                  <a:pt x="87640" y="1048258"/>
                </a:lnTo>
                <a:close/>
              </a:path>
              <a:path w="299719" h="1742439">
                <a:moveTo>
                  <a:pt x="91337" y="962025"/>
                </a:moveTo>
                <a:lnTo>
                  <a:pt x="91312" y="962406"/>
                </a:lnTo>
                <a:lnTo>
                  <a:pt x="91337" y="962025"/>
                </a:lnTo>
                <a:close/>
              </a:path>
              <a:path w="299719" h="1742439">
                <a:moveTo>
                  <a:pt x="97028" y="874522"/>
                </a:moveTo>
                <a:lnTo>
                  <a:pt x="96901" y="874903"/>
                </a:lnTo>
                <a:lnTo>
                  <a:pt x="97028" y="874522"/>
                </a:lnTo>
                <a:close/>
              </a:path>
              <a:path w="299719" h="1742439">
                <a:moveTo>
                  <a:pt x="104521" y="786130"/>
                </a:moveTo>
                <a:lnTo>
                  <a:pt x="104393" y="786638"/>
                </a:lnTo>
                <a:lnTo>
                  <a:pt x="104521" y="786130"/>
                </a:lnTo>
                <a:close/>
              </a:path>
              <a:path w="299719" h="1742439">
                <a:moveTo>
                  <a:pt x="113918" y="697611"/>
                </a:moveTo>
                <a:lnTo>
                  <a:pt x="113792" y="697992"/>
                </a:lnTo>
                <a:lnTo>
                  <a:pt x="113918" y="697611"/>
                </a:lnTo>
                <a:close/>
              </a:path>
              <a:path w="299719" h="1742439">
                <a:moveTo>
                  <a:pt x="125278" y="609346"/>
                </a:moveTo>
                <a:lnTo>
                  <a:pt x="125222" y="609727"/>
                </a:lnTo>
                <a:lnTo>
                  <a:pt x="125278" y="609346"/>
                </a:lnTo>
                <a:close/>
              </a:path>
              <a:path w="299719" h="1742439">
                <a:moveTo>
                  <a:pt x="134025" y="550291"/>
                </a:moveTo>
                <a:lnTo>
                  <a:pt x="133985" y="550545"/>
                </a:lnTo>
                <a:lnTo>
                  <a:pt x="134025" y="550291"/>
                </a:lnTo>
                <a:close/>
              </a:path>
              <a:path w="299719" h="1742439">
                <a:moveTo>
                  <a:pt x="138578" y="521716"/>
                </a:moveTo>
                <a:close/>
              </a:path>
              <a:path w="299719" h="1742439">
                <a:moveTo>
                  <a:pt x="143405" y="493522"/>
                </a:moveTo>
                <a:close/>
              </a:path>
              <a:path w="299719" h="1742439">
                <a:moveTo>
                  <a:pt x="148359" y="465963"/>
                </a:moveTo>
                <a:lnTo>
                  <a:pt x="148336" y="466090"/>
                </a:lnTo>
                <a:lnTo>
                  <a:pt x="148359" y="465963"/>
                </a:lnTo>
                <a:close/>
              </a:path>
              <a:path w="299719" h="1742439">
                <a:moveTo>
                  <a:pt x="153416" y="438912"/>
                </a:moveTo>
                <a:lnTo>
                  <a:pt x="153289" y="439166"/>
                </a:lnTo>
                <a:lnTo>
                  <a:pt x="153416" y="438912"/>
                </a:lnTo>
                <a:close/>
              </a:path>
              <a:path w="299719" h="1742439">
                <a:moveTo>
                  <a:pt x="158623" y="412623"/>
                </a:moveTo>
                <a:lnTo>
                  <a:pt x="158496" y="412877"/>
                </a:lnTo>
                <a:lnTo>
                  <a:pt x="158623" y="412623"/>
                </a:lnTo>
                <a:close/>
              </a:path>
              <a:path w="299719" h="1742439">
                <a:moveTo>
                  <a:pt x="163984" y="386969"/>
                </a:moveTo>
                <a:lnTo>
                  <a:pt x="163957" y="387096"/>
                </a:lnTo>
                <a:lnTo>
                  <a:pt x="163984" y="386969"/>
                </a:lnTo>
                <a:close/>
              </a:path>
              <a:path w="299719" h="1742439">
                <a:moveTo>
                  <a:pt x="169418" y="361823"/>
                </a:moveTo>
                <a:lnTo>
                  <a:pt x="169291" y="362077"/>
                </a:lnTo>
                <a:lnTo>
                  <a:pt x="169418" y="361823"/>
                </a:lnTo>
                <a:close/>
              </a:path>
              <a:path w="299719" h="1742439">
                <a:moveTo>
                  <a:pt x="174941" y="337566"/>
                </a:moveTo>
                <a:lnTo>
                  <a:pt x="174879" y="337820"/>
                </a:lnTo>
                <a:lnTo>
                  <a:pt x="174941" y="337566"/>
                </a:lnTo>
                <a:close/>
              </a:path>
              <a:path w="299719" h="1742439">
                <a:moveTo>
                  <a:pt x="180721" y="313944"/>
                </a:moveTo>
                <a:lnTo>
                  <a:pt x="180594" y="314071"/>
                </a:lnTo>
                <a:lnTo>
                  <a:pt x="180721" y="313944"/>
                </a:lnTo>
                <a:close/>
              </a:path>
              <a:path w="299719" h="1742439">
                <a:moveTo>
                  <a:pt x="186502" y="290956"/>
                </a:moveTo>
                <a:lnTo>
                  <a:pt x="186436" y="291211"/>
                </a:lnTo>
                <a:lnTo>
                  <a:pt x="186502" y="290956"/>
                </a:lnTo>
                <a:close/>
              </a:path>
              <a:path w="299719" h="1742439">
                <a:moveTo>
                  <a:pt x="192349" y="268859"/>
                </a:moveTo>
                <a:lnTo>
                  <a:pt x="192278" y="269113"/>
                </a:lnTo>
                <a:lnTo>
                  <a:pt x="192349" y="268859"/>
                </a:lnTo>
                <a:close/>
              </a:path>
              <a:path w="299719" h="1742439">
                <a:moveTo>
                  <a:pt x="198374" y="247396"/>
                </a:moveTo>
                <a:lnTo>
                  <a:pt x="198247" y="247650"/>
                </a:lnTo>
                <a:lnTo>
                  <a:pt x="198374" y="247396"/>
                </a:lnTo>
                <a:close/>
              </a:path>
              <a:path w="299719" h="1742439">
                <a:moveTo>
                  <a:pt x="204470" y="226822"/>
                </a:moveTo>
                <a:lnTo>
                  <a:pt x="204343" y="226949"/>
                </a:lnTo>
                <a:lnTo>
                  <a:pt x="204470" y="226822"/>
                </a:lnTo>
                <a:close/>
              </a:path>
              <a:path w="299719" h="1742439">
                <a:moveTo>
                  <a:pt x="291278" y="140589"/>
                </a:moveTo>
                <a:lnTo>
                  <a:pt x="196596" y="140589"/>
                </a:lnTo>
                <a:lnTo>
                  <a:pt x="231267" y="156464"/>
                </a:lnTo>
                <a:lnTo>
                  <a:pt x="222565" y="175462"/>
                </a:lnTo>
                <a:lnTo>
                  <a:pt x="287020" y="212598"/>
                </a:lnTo>
                <a:lnTo>
                  <a:pt x="291278" y="140589"/>
                </a:lnTo>
                <a:close/>
              </a:path>
              <a:path w="299719" h="1742439">
                <a:moveTo>
                  <a:pt x="210566" y="206756"/>
                </a:moveTo>
                <a:lnTo>
                  <a:pt x="210439" y="207010"/>
                </a:lnTo>
                <a:lnTo>
                  <a:pt x="210566" y="206756"/>
                </a:lnTo>
                <a:close/>
              </a:path>
              <a:path w="299719" h="1742439">
                <a:moveTo>
                  <a:pt x="216789" y="187706"/>
                </a:moveTo>
                <a:lnTo>
                  <a:pt x="216027" y="189737"/>
                </a:lnTo>
                <a:lnTo>
                  <a:pt x="216359" y="189012"/>
                </a:lnTo>
                <a:lnTo>
                  <a:pt x="216789" y="187706"/>
                </a:lnTo>
                <a:close/>
              </a:path>
              <a:path w="299719" h="1742439">
                <a:moveTo>
                  <a:pt x="216359" y="189012"/>
                </a:moveTo>
                <a:lnTo>
                  <a:pt x="216027" y="189737"/>
                </a:lnTo>
                <a:lnTo>
                  <a:pt x="216359" y="189012"/>
                </a:lnTo>
                <a:close/>
              </a:path>
              <a:path w="299719" h="1742439">
                <a:moveTo>
                  <a:pt x="216957" y="187706"/>
                </a:moveTo>
                <a:lnTo>
                  <a:pt x="216789" y="187706"/>
                </a:lnTo>
                <a:lnTo>
                  <a:pt x="216359" y="189012"/>
                </a:lnTo>
                <a:lnTo>
                  <a:pt x="216957" y="187706"/>
                </a:lnTo>
                <a:close/>
              </a:path>
              <a:path w="299719" h="1742439">
                <a:moveTo>
                  <a:pt x="196596" y="140589"/>
                </a:moveTo>
                <a:lnTo>
                  <a:pt x="189365" y="156333"/>
                </a:lnTo>
                <a:lnTo>
                  <a:pt x="222565" y="175462"/>
                </a:lnTo>
                <a:lnTo>
                  <a:pt x="231267" y="156464"/>
                </a:lnTo>
                <a:lnTo>
                  <a:pt x="196596" y="140589"/>
                </a:lnTo>
                <a:close/>
              </a:path>
              <a:path w="299719" h="1742439">
                <a:moveTo>
                  <a:pt x="299593" y="0"/>
                </a:moveTo>
                <a:lnTo>
                  <a:pt x="121920" y="117475"/>
                </a:lnTo>
                <a:lnTo>
                  <a:pt x="189365" y="156333"/>
                </a:lnTo>
                <a:lnTo>
                  <a:pt x="196596" y="140589"/>
                </a:lnTo>
                <a:lnTo>
                  <a:pt x="291278" y="140589"/>
                </a:lnTo>
                <a:lnTo>
                  <a:pt x="299593" y="0"/>
                </a:lnTo>
                <a:close/>
              </a:path>
            </a:pathLst>
          </a:custGeom>
          <a:solidFill>
            <a:srgbClr val="0431FF"/>
          </a:solidFill>
        </p:spPr>
        <p:txBody>
          <a:bodyPr wrap="square" lIns="0" tIns="0" rIns="0" bIns="0" rtlCol="0"/>
          <a:p/>
        </p:txBody>
      </p:sp>
      <p:sp>
        <p:nvSpPr>
          <p:cNvPr id="11" name="object 11"/>
          <p:cNvSpPr/>
          <p:nvPr/>
        </p:nvSpPr>
        <p:spPr>
          <a:xfrm>
            <a:off x="4220717" y="3398265"/>
            <a:ext cx="996315" cy="884555"/>
          </a:xfrm>
          <a:custGeom>
            <a:avLst/>
            <a:gdLst/>
            <a:ahLst/>
            <a:cxnLst/>
            <a:rect l="l" t="t" r="r" b="b"/>
            <a:pathLst>
              <a:path w="996314" h="884554">
                <a:moveTo>
                  <a:pt x="881414" y="696065"/>
                </a:moveTo>
                <a:lnTo>
                  <a:pt x="806450" y="702183"/>
                </a:lnTo>
                <a:lnTo>
                  <a:pt x="916813" y="884301"/>
                </a:lnTo>
                <a:lnTo>
                  <a:pt x="984563" y="715899"/>
                </a:lnTo>
                <a:lnTo>
                  <a:pt x="884047" y="715899"/>
                </a:lnTo>
                <a:lnTo>
                  <a:pt x="881414" y="696065"/>
                </a:lnTo>
                <a:close/>
              </a:path>
              <a:path w="996314" h="884554">
                <a:moveTo>
                  <a:pt x="919413" y="692964"/>
                </a:moveTo>
                <a:lnTo>
                  <a:pt x="881414" y="696065"/>
                </a:lnTo>
                <a:lnTo>
                  <a:pt x="884047" y="715899"/>
                </a:lnTo>
                <a:lnTo>
                  <a:pt x="921766" y="710819"/>
                </a:lnTo>
                <a:lnTo>
                  <a:pt x="919413" y="692964"/>
                </a:lnTo>
                <a:close/>
              </a:path>
              <a:path w="996314" h="884554">
                <a:moveTo>
                  <a:pt x="996315" y="686689"/>
                </a:moveTo>
                <a:lnTo>
                  <a:pt x="919413" y="692964"/>
                </a:lnTo>
                <a:lnTo>
                  <a:pt x="921766" y="710819"/>
                </a:lnTo>
                <a:lnTo>
                  <a:pt x="884047" y="715899"/>
                </a:lnTo>
                <a:lnTo>
                  <a:pt x="984563" y="715899"/>
                </a:lnTo>
                <a:lnTo>
                  <a:pt x="996315" y="686689"/>
                </a:lnTo>
                <a:close/>
              </a:path>
              <a:path w="996314" h="884554">
                <a:moveTo>
                  <a:pt x="913231" y="646049"/>
                </a:moveTo>
                <a:lnTo>
                  <a:pt x="874776" y="646049"/>
                </a:lnTo>
                <a:lnTo>
                  <a:pt x="881414" y="696065"/>
                </a:lnTo>
                <a:lnTo>
                  <a:pt x="919413" y="692964"/>
                </a:lnTo>
                <a:lnTo>
                  <a:pt x="913231" y="646049"/>
                </a:lnTo>
                <a:close/>
              </a:path>
              <a:path w="996314" h="884554">
                <a:moveTo>
                  <a:pt x="902989" y="590169"/>
                </a:moveTo>
                <a:lnTo>
                  <a:pt x="864108" y="590169"/>
                </a:lnTo>
                <a:lnTo>
                  <a:pt x="864235" y="590804"/>
                </a:lnTo>
                <a:lnTo>
                  <a:pt x="874903" y="647065"/>
                </a:lnTo>
                <a:lnTo>
                  <a:pt x="874776" y="646049"/>
                </a:lnTo>
                <a:lnTo>
                  <a:pt x="913231" y="646049"/>
                </a:lnTo>
                <a:lnTo>
                  <a:pt x="912495" y="640461"/>
                </a:lnTo>
                <a:lnTo>
                  <a:pt x="902989" y="590169"/>
                </a:lnTo>
                <a:close/>
              </a:path>
              <a:path w="996314" h="884554">
                <a:moveTo>
                  <a:pt x="864196" y="590634"/>
                </a:moveTo>
                <a:lnTo>
                  <a:pt x="864228" y="590804"/>
                </a:lnTo>
                <a:lnTo>
                  <a:pt x="864196" y="590634"/>
                </a:lnTo>
                <a:close/>
              </a:path>
              <a:path w="996314" h="884554">
                <a:moveTo>
                  <a:pt x="844731" y="384683"/>
                </a:moveTo>
                <a:lnTo>
                  <a:pt x="804037" y="384683"/>
                </a:lnTo>
                <a:lnTo>
                  <a:pt x="813181" y="408940"/>
                </a:lnTo>
                <a:lnTo>
                  <a:pt x="821690" y="433324"/>
                </a:lnTo>
                <a:lnTo>
                  <a:pt x="837692" y="483997"/>
                </a:lnTo>
                <a:lnTo>
                  <a:pt x="851916" y="536448"/>
                </a:lnTo>
                <a:lnTo>
                  <a:pt x="864196" y="590634"/>
                </a:lnTo>
                <a:lnTo>
                  <a:pt x="864108" y="590169"/>
                </a:lnTo>
                <a:lnTo>
                  <a:pt x="902989" y="590169"/>
                </a:lnTo>
                <a:lnTo>
                  <a:pt x="888746" y="526796"/>
                </a:lnTo>
                <a:lnTo>
                  <a:pt x="874141" y="472821"/>
                </a:lnTo>
                <a:lnTo>
                  <a:pt x="857758" y="421005"/>
                </a:lnTo>
                <a:lnTo>
                  <a:pt x="848868" y="395732"/>
                </a:lnTo>
                <a:lnTo>
                  <a:pt x="844731" y="384683"/>
                </a:lnTo>
                <a:close/>
              </a:path>
              <a:path w="996314" h="884554">
                <a:moveTo>
                  <a:pt x="851662" y="535686"/>
                </a:moveTo>
                <a:lnTo>
                  <a:pt x="851835" y="536448"/>
                </a:lnTo>
                <a:lnTo>
                  <a:pt x="851662" y="535686"/>
                </a:lnTo>
                <a:close/>
              </a:path>
              <a:path w="996314" h="884554">
                <a:moveTo>
                  <a:pt x="0" y="323723"/>
                </a:moveTo>
                <a:lnTo>
                  <a:pt x="31369" y="534289"/>
                </a:lnTo>
                <a:lnTo>
                  <a:pt x="180975" y="382778"/>
                </a:lnTo>
                <a:lnTo>
                  <a:pt x="165796" y="377825"/>
                </a:lnTo>
                <a:lnTo>
                  <a:pt x="102489" y="377825"/>
                </a:lnTo>
                <a:lnTo>
                  <a:pt x="66675" y="364871"/>
                </a:lnTo>
                <a:lnTo>
                  <a:pt x="72895" y="347510"/>
                </a:lnTo>
                <a:lnTo>
                  <a:pt x="0" y="323723"/>
                </a:lnTo>
                <a:close/>
              </a:path>
              <a:path w="996314" h="884554">
                <a:moveTo>
                  <a:pt x="837438" y="483235"/>
                </a:moveTo>
                <a:lnTo>
                  <a:pt x="837645" y="483997"/>
                </a:lnTo>
                <a:lnTo>
                  <a:pt x="837438" y="483235"/>
                </a:lnTo>
                <a:close/>
              </a:path>
              <a:path w="996314" h="884554">
                <a:moveTo>
                  <a:pt x="821436" y="432689"/>
                </a:moveTo>
                <a:lnTo>
                  <a:pt x="821637" y="433324"/>
                </a:lnTo>
                <a:lnTo>
                  <a:pt x="821436" y="432689"/>
                </a:lnTo>
                <a:close/>
              </a:path>
              <a:path w="996314" h="884554">
                <a:moveTo>
                  <a:pt x="812927" y="408559"/>
                </a:moveTo>
                <a:lnTo>
                  <a:pt x="813061" y="408940"/>
                </a:lnTo>
                <a:lnTo>
                  <a:pt x="812927" y="408559"/>
                </a:lnTo>
                <a:close/>
              </a:path>
              <a:path w="996314" h="884554">
                <a:moveTo>
                  <a:pt x="835716" y="361442"/>
                </a:moveTo>
                <a:lnTo>
                  <a:pt x="794639" y="361442"/>
                </a:lnTo>
                <a:lnTo>
                  <a:pt x="804164" y="385064"/>
                </a:lnTo>
                <a:lnTo>
                  <a:pt x="804037" y="384683"/>
                </a:lnTo>
                <a:lnTo>
                  <a:pt x="844731" y="384683"/>
                </a:lnTo>
                <a:lnTo>
                  <a:pt x="839597" y="370967"/>
                </a:lnTo>
                <a:lnTo>
                  <a:pt x="835716" y="361442"/>
                </a:lnTo>
                <a:close/>
              </a:path>
              <a:path w="996314" h="884554">
                <a:moveTo>
                  <a:pt x="72895" y="347510"/>
                </a:moveTo>
                <a:lnTo>
                  <a:pt x="66675" y="364871"/>
                </a:lnTo>
                <a:lnTo>
                  <a:pt x="102489" y="377825"/>
                </a:lnTo>
                <a:lnTo>
                  <a:pt x="109127" y="359332"/>
                </a:lnTo>
                <a:lnTo>
                  <a:pt x="72895" y="347510"/>
                </a:lnTo>
                <a:close/>
              </a:path>
              <a:path w="996314" h="884554">
                <a:moveTo>
                  <a:pt x="109127" y="359332"/>
                </a:moveTo>
                <a:lnTo>
                  <a:pt x="102489" y="377825"/>
                </a:lnTo>
                <a:lnTo>
                  <a:pt x="165796" y="377825"/>
                </a:lnTo>
                <a:lnTo>
                  <a:pt x="109127" y="359332"/>
                </a:lnTo>
                <a:close/>
              </a:path>
              <a:path w="996314" h="884554">
                <a:moveTo>
                  <a:pt x="826303" y="338836"/>
                </a:moveTo>
                <a:lnTo>
                  <a:pt x="784860" y="338836"/>
                </a:lnTo>
                <a:lnTo>
                  <a:pt x="794766" y="361823"/>
                </a:lnTo>
                <a:lnTo>
                  <a:pt x="794639" y="361442"/>
                </a:lnTo>
                <a:lnTo>
                  <a:pt x="835716" y="361442"/>
                </a:lnTo>
                <a:lnTo>
                  <a:pt x="829818" y="346964"/>
                </a:lnTo>
                <a:lnTo>
                  <a:pt x="826303" y="338836"/>
                </a:lnTo>
                <a:close/>
              </a:path>
              <a:path w="996314" h="884554">
                <a:moveTo>
                  <a:pt x="452247" y="0"/>
                </a:moveTo>
                <a:lnTo>
                  <a:pt x="403606" y="4572"/>
                </a:lnTo>
                <a:lnTo>
                  <a:pt x="355854" y="18034"/>
                </a:lnTo>
                <a:lnTo>
                  <a:pt x="309626" y="40132"/>
                </a:lnTo>
                <a:lnTo>
                  <a:pt x="265176" y="70358"/>
                </a:lnTo>
                <a:lnTo>
                  <a:pt x="222631" y="108458"/>
                </a:lnTo>
                <a:lnTo>
                  <a:pt x="182372" y="154305"/>
                </a:lnTo>
                <a:lnTo>
                  <a:pt x="144780" y="207263"/>
                </a:lnTo>
                <a:lnTo>
                  <a:pt x="109728" y="267208"/>
                </a:lnTo>
                <a:lnTo>
                  <a:pt x="77597" y="334391"/>
                </a:lnTo>
                <a:lnTo>
                  <a:pt x="72895" y="347510"/>
                </a:lnTo>
                <a:lnTo>
                  <a:pt x="109127" y="359332"/>
                </a:lnTo>
                <a:lnTo>
                  <a:pt x="112655" y="349504"/>
                </a:lnTo>
                <a:lnTo>
                  <a:pt x="112522" y="349504"/>
                </a:lnTo>
                <a:lnTo>
                  <a:pt x="127889" y="315849"/>
                </a:lnTo>
                <a:lnTo>
                  <a:pt x="143637" y="284607"/>
                </a:lnTo>
                <a:lnTo>
                  <a:pt x="160020" y="255143"/>
                </a:lnTo>
                <a:lnTo>
                  <a:pt x="176571" y="228219"/>
                </a:lnTo>
                <a:lnTo>
                  <a:pt x="194564" y="201549"/>
                </a:lnTo>
                <a:lnTo>
                  <a:pt x="212027" y="178308"/>
                </a:lnTo>
                <a:lnTo>
                  <a:pt x="230402" y="156083"/>
                </a:lnTo>
                <a:lnTo>
                  <a:pt x="231140" y="155194"/>
                </a:lnTo>
                <a:lnTo>
                  <a:pt x="249478" y="135636"/>
                </a:lnTo>
                <a:lnTo>
                  <a:pt x="249301" y="135636"/>
                </a:lnTo>
                <a:lnTo>
                  <a:pt x="268686" y="117348"/>
                </a:lnTo>
                <a:lnTo>
                  <a:pt x="289179" y="99949"/>
                </a:lnTo>
                <a:lnTo>
                  <a:pt x="289375" y="99949"/>
                </a:lnTo>
                <a:lnTo>
                  <a:pt x="308078" y="86233"/>
                </a:lnTo>
                <a:lnTo>
                  <a:pt x="309118" y="85471"/>
                </a:lnTo>
                <a:lnTo>
                  <a:pt x="328103" y="73533"/>
                </a:lnTo>
                <a:lnTo>
                  <a:pt x="329311" y="72771"/>
                </a:lnTo>
                <a:lnTo>
                  <a:pt x="329488" y="72771"/>
                </a:lnTo>
                <a:lnTo>
                  <a:pt x="348551" y="62737"/>
                </a:lnTo>
                <a:lnTo>
                  <a:pt x="348361" y="62737"/>
                </a:lnTo>
                <a:lnTo>
                  <a:pt x="349758" y="62103"/>
                </a:lnTo>
                <a:lnTo>
                  <a:pt x="368610" y="53975"/>
                </a:lnTo>
                <a:lnTo>
                  <a:pt x="370078" y="53339"/>
                </a:lnTo>
                <a:lnTo>
                  <a:pt x="370469" y="53339"/>
                </a:lnTo>
                <a:lnTo>
                  <a:pt x="389246" y="47117"/>
                </a:lnTo>
                <a:lnTo>
                  <a:pt x="390779" y="46609"/>
                </a:lnTo>
                <a:lnTo>
                  <a:pt x="391308" y="46609"/>
                </a:lnTo>
                <a:lnTo>
                  <a:pt x="410389" y="42163"/>
                </a:lnTo>
                <a:lnTo>
                  <a:pt x="409702" y="42163"/>
                </a:lnTo>
                <a:lnTo>
                  <a:pt x="432181" y="38988"/>
                </a:lnTo>
                <a:lnTo>
                  <a:pt x="435426" y="38988"/>
                </a:lnTo>
                <a:lnTo>
                  <a:pt x="452120" y="38144"/>
                </a:lnTo>
                <a:lnTo>
                  <a:pt x="451231" y="38100"/>
                </a:lnTo>
                <a:lnTo>
                  <a:pt x="589102" y="38100"/>
                </a:lnTo>
                <a:lnTo>
                  <a:pt x="585724" y="36195"/>
                </a:lnTo>
                <a:lnTo>
                  <a:pt x="549656" y="19050"/>
                </a:lnTo>
                <a:lnTo>
                  <a:pt x="501142" y="4825"/>
                </a:lnTo>
                <a:lnTo>
                  <a:pt x="476631" y="1270"/>
                </a:lnTo>
                <a:lnTo>
                  <a:pt x="452247" y="0"/>
                </a:lnTo>
                <a:close/>
              </a:path>
              <a:path w="996314" h="884554">
                <a:moveTo>
                  <a:pt x="113146" y="348136"/>
                </a:moveTo>
                <a:lnTo>
                  <a:pt x="112522" y="349504"/>
                </a:lnTo>
                <a:lnTo>
                  <a:pt x="112655" y="349504"/>
                </a:lnTo>
                <a:lnTo>
                  <a:pt x="113146" y="348136"/>
                </a:lnTo>
                <a:close/>
              </a:path>
              <a:path w="996314" h="884554">
                <a:moveTo>
                  <a:pt x="785632" y="254889"/>
                </a:moveTo>
                <a:lnTo>
                  <a:pt x="742061" y="254889"/>
                </a:lnTo>
                <a:lnTo>
                  <a:pt x="742442" y="255524"/>
                </a:lnTo>
                <a:lnTo>
                  <a:pt x="753491" y="275336"/>
                </a:lnTo>
                <a:lnTo>
                  <a:pt x="764413" y="295910"/>
                </a:lnTo>
                <a:lnTo>
                  <a:pt x="774954" y="317246"/>
                </a:lnTo>
                <a:lnTo>
                  <a:pt x="784987" y="339217"/>
                </a:lnTo>
                <a:lnTo>
                  <a:pt x="784860" y="338836"/>
                </a:lnTo>
                <a:lnTo>
                  <a:pt x="826303" y="338836"/>
                </a:lnTo>
                <a:lnTo>
                  <a:pt x="819658" y="323469"/>
                </a:lnTo>
                <a:lnTo>
                  <a:pt x="809244" y="300609"/>
                </a:lnTo>
                <a:lnTo>
                  <a:pt x="798195" y="278384"/>
                </a:lnTo>
                <a:lnTo>
                  <a:pt x="786765" y="256921"/>
                </a:lnTo>
                <a:lnTo>
                  <a:pt x="785632" y="254889"/>
                </a:lnTo>
                <a:close/>
              </a:path>
              <a:path w="996314" h="884554">
                <a:moveTo>
                  <a:pt x="774700" y="316865"/>
                </a:moveTo>
                <a:lnTo>
                  <a:pt x="774875" y="317246"/>
                </a:lnTo>
                <a:lnTo>
                  <a:pt x="774700" y="316865"/>
                </a:lnTo>
                <a:close/>
              </a:path>
              <a:path w="996314" h="884554">
                <a:moveTo>
                  <a:pt x="127953" y="315849"/>
                </a:moveTo>
                <a:lnTo>
                  <a:pt x="127635" y="316484"/>
                </a:lnTo>
                <a:lnTo>
                  <a:pt x="127953" y="315849"/>
                </a:lnTo>
                <a:close/>
              </a:path>
              <a:path w="996314" h="884554">
                <a:moveTo>
                  <a:pt x="764159" y="295529"/>
                </a:moveTo>
                <a:lnTo>
                  <a:pt x="764348" y="295910"/>
                </a:lnTo>
                <a:lnTo>
                  <a:pt x="764159" y="295529"/>
                </a:lnTo>
                <a:close/>
              </a:path>
              <a:path w="996314" h="884554">
                <a:moveTo>
                  <a:pt x="143678" y="284607"/>
                </a:moveTo>
                <a:lnTo>
                  <a:pt x="143256" y="285369"/>
                </a:lnTo>
                <a:lnTo>
                  <a:pt x="143678" y="284607"/>
                </a:lnTo>
                <a:close/>
              </a:path>
              <a:path w="996314" h="884554">
                <a:moveTo>
                  <a:pt x="753237" y="274955"/>
                </a:moveTo>
                <a:lnTo>
                  <a:pt x="753440" y="275336"/>
                </a:lnTo>
                <a:lnTo>
                  <a:pt x="753237" y="274955"/>
                </a:lnTo>
                <a:close/>
              </a:path>
              <a:path w="996314" h="884554">
                <a:moveTo>
                  <a:pt x="160105" y="255143"/>
                </a:moveTo>
                <a:lnTo>
                  <a:pt x="159639" y="255905"/>
                </a:lnTo>
                <a:lnTo>
                  <a:pt x="160105" y="255143"/>
                </a:lnTo>
                <a:close/>
              </a:path>
              <a:path w="996314" h="884554">
                <a:moveTo>
                  <a:pt x="742109" y="254975"/>
                </a:moveTo>
                <a:lnTo>
                  <a:pt x="742415" y="255524"/>
                </a:lnTo>
                <a:lnTo>
                  <a:pt x="742109" y="254975"/>
                </a:lnTo>
                <a:close/>
              </a:path>
              <a:path w="996314" h="884554">
                <a:moveTo>
                  <a:pt x="775003" y="235839"/>
                </a:moveTo>
                <a:lnTo>
                  <a:pt x="730504" y="235839"/>
                </a:lnTo>
                <a:lnTo>
                  <a:pt x="742109" y="254975"/>
                </a:lnTo>
                <a:lnTo>
                  <a:pt x="785632" y="254889"/>
                </a:lnTo>
                <a:lnTo>
                  <a:pt x="775003" y="235839"/>
                </a:lnTo>
                <a:close/>
              </a:path>
              <a:path w="996314" h="884554">
                <a:moveTo>
                  <a:pt x="729375" y="166878"/>
                </a:moveTo>
                <a:lnTo>
                  <a:pt x="680974" y="166878"/>
                </a:lnTo>
                <a:lnTo>
                  <a:pt x="694309" y="183514"/>
                </a:lnTo>
                <a:lnTo>
                  <a:pt x="706755" y="200279"/>
                </a:lnTo>
                <a:lnTo>
                  <a:pt x="718947" y="217932"/>
                </a:lnTo>
                <a:lnTo>
                  <a:pt x="730758" y="236347"/>
                </a:lnTo>
                <a:lnTo>
                  <a:pt x="730504" y="235839"/>
                </a:lnTo>
                <a:lnTo>
                  <a:pt x="775003" y="235839"/>
                </a:lnTo>
                <a:lnTo>
                  <a:pt x="762889" y="215900"/>
                </a:lnTo>
                <a:lnTo>
                  <a:pt x="750443" y="196596"/>
                </a:lnTo>
                <a:lnTo>
                  <a:pt x="737489" y="177800"/>
                </a:lnTo>
                <a:lnTo>
                  <a:pt x="729375" y="166878"/>
                </a:lnTo>
                <a:close/>
              </a:path>
              <a:path w="996314" h="884554">
                <a:moveTo>
                  <a:pt x="176969" y="227569"/>
                </a:moveTo>
                <a:lnTo>
                  <a:pt x="176530" y="228219"/>
                </a:lnTo>
                <a:lnTo>
                  <a:pt x="176969" y="227569"/>
                </a:lnTo>
                <a:close/>
              </a:path>
              <a:path w="996314" h="884554">
                <a:moveTo>
                  <a:pt x="718566" y="217424"/>
                </a:moveTo>
                <a:lnTo>
                  <a:pt x="718893" y="217932"/>
                </a:lnTo>
                <a:lnTo>
                  <a:pt x="718566" y="217424"/>
                </a:lnTo>
                <a:close/>
              </a:path>
              <a:path w="996314" h="884554">
                <a:moveTo>
                  <a:pt x="194626" y="201549"/>
                </a:moveTo>
                <a:lnTo>
                  <a:pt x="194056" y="202311"/>
                </a:lnTo>
                <a:lnTo>
                  <a:pt x="194626" y="201549"/>
                </a:lnTo>
                <a:close/>
              </a:path>
              <a:path w="996314" h="884554">
                <a:moveTo>
                  <a:pt x="706374" y="199771"/>
                </a:moveTo>
                <a:lnTo>
                  <a:pt x="706725" y="200279"/>
                </a:lnTo>
                <a:lnTo>
                  <a:pt x="706374" y="199771"/>
                </a:lnTo>
                <a:close/>
              </a:path>
              <a:path w="996314" h="884554">
                <a:moveTo>
                  <a:pt x="693801" y="183007"/>
                </a:moveTo>
                <a:lnTo>
                  <a:pt x="694182" y="183514"/>
                </a:lnTo>
                <a:lnTo>
                  <a:pt x="693801" y="183007"/>
                </a:lnTo>
                <a:close/>
              </a:path>
              <a:path w="996314" h="884554">
                <a:moveTo>
                  <a:pt x="212598" y="177546"/>
                </a:moveTo>
                <a:lnTo>
                  <a:pt x="211962" y="178308"/>
                </a:lnTo>
                <a:lnTo>
                  <a:pt x="212598" y="177546"/>
                </a:lnTo>
                <a:close/>
              </a:path>
              <a:path w="996314" h="884554">
                <a:moveTo>
                  <a:pt x="717676" y="151764"/>
                </a:moveTo>
                <a:lnTo>
                  <a:pt x="667893" y="151764"/>
                </a:lnTo>
                <a:lnTo>
                  <a:pt x="681482" y="167512"/>
                </a:lnTo>
                <a:lnTo>
                  <a:pt x="680974" y="166878"/>
                </a:lnTo>
                <a:lnTo>
                  <a:pt x="729375" y="166878"/>
                </a:lnTo>
                <a:lnTo>
                  <a:pt x="724281" y="160020"/>
                </a:lnTo>
                <a:lnTo>
                  <a:pt x="717676" y="151764"/>
                </a:lnTo>
                <a:close/>
              </a:path>
              <a:path w="996314" h="884554">
                <a:moveTo>
                  <a:pt x="231140" y="155194"/>
                </a:moveTo>
                <a:lnTo>
                  <a:pt x="230378" y="156083"/>
                </a:lnTo>
                <a:lnTo>
                  <a:pt x="230596" y="155849"/>
                </a:lnTo>
                <a:lnTo>
                  <a:pt x="231140" y="155194"/>
                </a:lnTo>
                <a:close/>
              </a:path>
              <a:path w="996314" h="884554">
                <a:moveTo>
                  <a:pt x="230596" y="155849"/>
                </a:moveTo>
                <a:lnTo>
                  <a:pt x="230378" y="156083"/>
                </a:lnTo>
                <a:lnTo>
                  <a:pt x="230596" y="155849"/>
                </a:lnTo>
                <a:close/>
              </a:path>
              <a:path w="996314" h="884554">
                <a:moveTo>
                  <a:pt x="231208" y="155194"/>
                </a:moveTo>
                <a:lnTo>
                  <a:pt x="230596" y="155849"/>
                </a:lnTo>
                <a:lnTo>
                  <a:pt x="231208" y="155194"/>
                </a:lnTo>
                <a:close/>
              </a:path>
              <a:path w="996314" h="884554">
                <a:moveTo>
                  <a:pt x="705719" y="137287"/>
                </a:moveTo>
                <a:lnTo>
                  <a:pt x="654431" y="137287"/>
                </a:lnTo>
                <a:lnTo>
                  <a:pt x="668274" y="152273"/>
                </a:lnTo>
                <a:lnTo>
                  <a:pt x="667893" y="151764"/>
                </a:lnTo>
                <a:lnTo>
                  <a:pt x="717676" y="151764"/>
                </a:lnTo>
                <a:lnTo>
                  <a:pt x="710565" y="142875"/>
                </a:lnTo>
                <a:lnTo>
                  <a:pt x="705719" y="137287"/>
                </a:lnTo>
                <a:close/>
              </a:path>
              <a:path w="996314" h="884554">
                <a:moveTo>
                  <a:pt x="693975" y="123951"/>
                </a:moveTo>
                <a:lnTo>
                  <a:pt x="640842" y="123951"/>
                </a:lnTo>
                <a:lnTo>
                  <a:pt x="654939" y="137922"/>
                </a:lnTo>
                <a:lnTo>
                  <a:pt x="654431" y="137287"/>
                </a:lnTo>
                <a:lnTo>
                  <a:pt x="705719" y="137287"/>
                </a:lnTo>
                <a:lnTo>
                  <a:pt x="696468" y="126619"/>
                </a:lnTo>
                <a:lnTo>
                  <a:pt x="693975" y="123951"/>
                </a:lnTo>
                <a:close/>
              </a:path>
              <a:path w="996314" h="884554">
                <a:moveTo>
                  <a:pt x="250190" y="134874"/>
                </a:moveTo>
                <a:lnTo>
                  <a:pt x="249301" y="135636"/>
                </a:lnTo>
                <a:lnTo>
                  <a:pt x="249478" y="135636"/>
                </a:lnTo>
                <a:lnTo>
                  <a:pt x="250190" y="134874"/>
                </a:lnTo>
                <a:close/>
              </a:path>
              <a:path w="996314" h="884554">
                <a:moveTo>
                  <a:pt x="685075" y="114426"/>
                </a:moveTo>
                <a:lnTo>
                  <a:pt x="630428" y="114426"/>
                </a:lnTo>
                <a:lnTo>
                  <a:pt x="641350" y="124460"/>
                </a:lnTo>
                <a:lnTo>
                  <a:pt x="640842" y="123951"/>
                </a:lnTo>
                <a:lnTo>
                  <a:pt x="693975" y="123951"/>
                </a:lnTo>
                <a:lnTo>
                  <a:pt x="685075" y="114426"/>
                </a:lnTo>
                <a:close/>
              </a:path>
              <a:path w="996314" h="884554">
                <a:moveTo>
                  <a:pt x="269389" y="116684"/>
                </a:moveTo>
                <a:lnTo>
                  <a:pt x="268605" y="117348"/>
                </a:lnTo>
                <a:lnTo>
                  <a:pt x="269389" y="116684"/>
                </a:lnTo>
                <a:close/>
              </a:path>
              <a:path w="996314" h="884554">
                <a:moveTo>
                  <a:pt x="667770" y="97028"/>
                </a:moveTo>
                <a:lnTo>
                  <a:pt x="609346" y="97028"/>
                </a:lnTo>
                <a:lnTo>
                  <a:pt x="609854" y="97409"/>
                </a:lnTo>
                <a:lnTo>
                  <a:pt x="620395" y="105918"/>
                </a:lnTo>
                <a:lnTo>
                  <a:pt x="630809" y="114808"/>
                </a:lnTo>
                <a:lnTo>
                  <a:pt x="630428" y="114426"/>
                </a:lnTo>
                <a:lnTo>
                  <a:pt x="685075" y="114426"/>
                </a:lnTo>
                <a:lnTo>
                  <a:pt x="681990" y="111125"/>
                </a:lnTo>
                <a:lnTo>
                  <a:pt x="667770" y="97028"/>
                </a:lnTo>
                <a:close/>
              </a:path>
              <a:path w="996314" h="884554">
                <a:moveTo>
                  <a:pt x="619887" y="105537"/>
                </a:moveTo>
                <a:lnTo>
                  <a:pt x="620335" y="105918"/>
                </a:lnTo>
                <a:lnTo>
                  <a:pt x="619887" y="105537"/>
                </a:lnTo>
                <a:close/>
              </a:path>
              <a:path w="996314" h="884554">
                <a:moveTo>
                  <a:pt x="289375" y="99949"/>
                </a:moveTo>
                <a:lnTo>
                  <a:pt x="289179" y="99949"/>
                </a:lnTo>
                <a:lnTo>
                  <a:pt x="288163" y="100837"/>
                </a:lnTo>
                <a:lnTo>
                  <a:pt x="289375" y="99949"/>
                </a:lnTo>
                <a:close/>
              </a:path>
              <a:path w="996314" h="884554">
                <a:moveTo>
                  <a:pt x="609451" y="97113"/>
                </a:moveTo>
                <a:lnTo>
                  <a:pt x="609819" y="97409"/>
                </a:lnTo>
                <a:lnTo>
                  <a:pt x="609451" y="97113"/>
                </a:lnTo>
                <a:close/>
              </a:path>
              <a:path w="996314" h="884554">
                <a:moveTo>
                  <a:pt x="577723" y="75437"/>
                </a:moveTo>
                <a:lnTo>
                  <a:pt x="588899" y="82423"/>
                </a:lnTo>
                <a:lnTo>
                  <a:pt x="599440" y="89662"/>
                </a:lnTo>
                <a:lnTo>
                  <a:pt x="609451" y="97113"/>
                </a:lnTo>
                <a:lnTo>
                  <a:pt x="667770" y="97028"/>
                </a:lnTo>
                <a:lnTo>
                  <a:pt x="667258" y="96520"/>
                </a:lnTo>
                <a:lnTo>
                  <a:pt x="655828" y="86106"/>
                </a:lnTo>
                <a:lnTo>
                  <a:pt x="644398" y="76326"/>
                </a:lnTo>
                <a:lnTo>
                  <a:pt x="643764" y="75819"/>
                </a:lnTo>
                <a:lnTo>
                  <a:pt x="578485" y="75819"/>
                </a:lnTo>
                <a:lnTo>
                  <a:pt x="577723" y="75437"/>
                </a:lnTo>
                <a:close/>
              </a:path>
              <a:path w="996314" h="884554">
                <a:moveTo>
                  <a:pt x="598805" y="89281"/>
                </a:moveTo>
                <a:lnTo>
                  <a:pt x="599322" y="89662"/>
                </a:lnTo>
                <a:lnTo>
                  <a:pt x="598805" y="89281"/>
                </a:lnTo>
                <a:close/>
              </a:path>
              <a:path w="996314" h="884554">
                <a:moveTo>
                  <a:pt x="309118" y="85471"/>
                </a:moveTo>
                <a:lnTo>
                  <a:pt x="307975" y="86233"/>
                </a:lnTo>
                <a:lnTo>
                  <a:pt x="308719" y="85763"/>
                </a:lnTo>
                <a:lnTo>
                  <a:pt x="309118" y="85471"/>
                </a:lnTo>
                <a:close/>
              </a:path>
              <a:path w="996314" h="884554">
                <a:moveTo>
                  <a:pt x="308719" y="85763"/>
                </a:moveTo>
                <a:lnTo>
                  <a:pt x="307975" y="86233"/>
                </a:lnTo>
                <a:lnTo>
                  <a:pt x="308719" y="85763"/>
                </a:lnTo>
                <a:close/>
              </a:path>
              <a:path w="996314" h="884554">
                <a:moveTo>
                  <a:pt x="309182" y="85471"/>
                </a:moveTo>
                <a:lnTo>
                  <a:pt x="308719" y="85763"/>
                </a:lnTo>
                <a:lnTo>
                  <a:pt x="309182" y="85471"/>
                </a:lnTo>
                <a:close/>
              </a:path>
              <a:path w="996314" h="884554">
                <a:moveTo>
                  <a:pt x="588264" y="82042"/>
                </a:moveTo>
                <a:lnTo>
                  <a:pt x="588822" y="82423"/>
                </a:lnTo>
                <a:lnTo>
                  <a:pt x="588264" y="82042"/>
                </a:lnTo>
                <a:close/>
              </a:path>
              <a:path w="996314" h="884554">
                <a:moveTo>
                  <a:pt x="635848" y="69469"/>
                </a:moveTo>
                <a:lnTo>
                  <a:pt x="567182" y="69469"/>
                </a:lnTo>
                <a:lnTo>
                  <a:pt x="578485" y="75819"/>
                </a:lnTo>
                <a:lnTo>
                  <a:pt x="643764" y="75819"/>
                </a:lnTo>
                <a:lnTo>
                  <a:pt x="635848" y="69469"/>
                </a:lnTo>
                <a:close/>
              </a:path>
              <a:path w="996314" h="884554">
                <a:moveTo>
                  <a:pt x="329311" y="72771"/>
                </a:moveTo>
                <a:lnTo>
                  <a:pt x="328041" y="73533"/>
                </a:lnTo>
                <a:lnTo>
                  <a:pt x="328416" y="73335"/>
                </a:lnTo>
                <a:lnTo>
                  <a:pt x="329311" y="72771"/>
                </a:lnTo>
                <a:close/>
              </a:path>
              <a:path w="996314" h="884554">
                <a:moveTo>
                  <a:pt x="328416" y="73335"/>
                </a:moveTo>
                <a:lnTo>
                  <a:pt x="328041" y="73533"/>
                </a:lnTo>
                <a:lnTo>
                  <a:pt x="328416" y="73335"/>
                </a:lnTo>
                <a:close/>
              </a:path>
              <a:path w="996314" h="884554">
                <a:moveTo>
                  <a:pt x="329488" y="72771"/>
                </a:moveTo>
                <a:lnTo>
                  <a:pt x="329311" y="72771"/>
                </a:lnTo>
                <a:lnTo>
                  <a:pt x="328416" y="73335"/>
                </a:lnTo>
                <a:lnTo>
                  <a:pt x="329488" y="72771"/>
                </a:lnTo>
                <a:close/>
              </a:path>
              <a:path w="996314" h="884554">
                <a:moveTo>
                  <a:pt x="628592" y="63881"/>
                </a:moveTo>
                <a:lnTo>
                  <a:pt x="556514" y="63881"/>
                </a:lnTo>
                <a:lnTo>
                  <a:pt x="557276" y="64262"/>
                </a:lnTo>
                <a:lnTo>
                  <a:pt x="567817" y="69850"/>
                </a:lnTo>
                <a:lnTo>
                  <a:pt x="567182" y="69469"/>
                </a:lnTo>
                <a:lnTo>
                  <a:pt x="635848" y="69469"/>
                </a:lnTo>
                <a:lnTo>
                  <a:pt x="632841" y="67056"/>
                </a:lnTo>
                <a:lnTo>
                  <a:pt x="628592" y="63881"/>
                </a:lnTo>
                <a:close/>
              </a:path>
              <a:path w="996314" h="884554">
                <a:moveTo>
                  <a:pt x="556894" y="64082"/>
                </a:moveTo>
                <a:lnTo>
                  <a:pt x="557235" y="64262"/>
                </a:lnTo>
                <a:lnTo>
                  <a:pt x="556894" y="64082"/>
                </a:lnTo>
                <a:close/>
              </a:path>
              <a:path w="996314" h="884554">
                <a:moveTo>
                  <a:pt x="621963" y="58928"/>
                </a:moveTo>
                <a:lnTo>
                  <a:pt x="545973" y="58928"/>
                </a:lnTo>
                <a:lnTo>
                  <a:pt x="556894" y="64082"/>
                </a:lnTo>
                <a:lnTo>
                  <a:pt x="556514" y="63881"/>
                </a:lnTo>
                <a:lnTo>
                  <a:pt x="628592" y="63881"/>
                </a:lnTo>
                <a:lnTo>
                  <a:pt x="621963" y="58928"/>
                </a:lnTo>
                <a:close/>
              </a:path>
              <a:path w="996314" h="884554">
                <a:moveTo>
                  <a:pt x="349758" y="62103"/>
                </a:moveTo>
                <a:lnTo>
                  <a:pt x="348361" y="62737"/>
                </a:lnTo>
                <a:lnTo>
                  <a:pt x="349432" y="62274"/>
                </a:lnTo>
                <a:lnTo>
                  <a:pt x="349758" y="62103"/>
                </a:lnTo>
                <a:close/>
              </a:path>
              <a:path w="996314" h="884554">
                <a:moveTo>
                  <a:pt x="349432" y="62274"/>
                </a:moveTo>
                <a:lnTo>
                  <a:pt x="348361" y="62737"/>
                </a:lnTo>
                <a:lnTo>
                  <a:pt x="348551" y="62737"/>
                </a:lnTo>
                <a:lnTo>
                  <a:pt x="349432" y="62274"/>
                </a:lnTo>
                <a:close/>
              </a:path>
              <a:path w="996314" h="884554">
                <a:moveTo>
                  <a:pt x="349828" y="62103"/>
                </a:moveTo>
                <a:lnTo>
                  <a:pt x="349432" y="62274"/>
                </a:lnTo>
                <a:lnTo>
                  <a:pt x="349828" y="62103"/>
                </a:lnTo>
                <a:close/>
              </a:path>
              <a:path w="996314" h="884554">
                <a:moveTo>
                  <a:pt x="615472" y="54483"/>
                </a:moveTo>
                <a:lnTo>
                  <a:pt x="535432" y="54483"/>
                </a:lnTo>
                <a:lnTo>
                  <a:pt x="536702" y="54991"/>
                </a:lnTo>
                <a:lnTo>
                  <a:pt x="546735" y="59309"/>
                </a:lnTo>
                <a:lnTo>
                  <a:pt x="545973" y="58928"/>
                </a:lnTo>
                <a:lnTo>
                  <a:pt x="621963" y="58928"/>
                </a:lnTo>
                <a:lnTo>
                  <a:pt x="621284" y="58420"/>
                </a:lnTo>
                <a:lnTo>
                  <a:pt x="615472" y="54483"/>
                </a:lnTo>
                <a:close/>
              </a:path>
              <a:path w="996314" h="884554">
                <a:moveTo>
                  <a:pt x="536304" y="54855"/>
                </a:moveTo>
                <a:lnTo>
                  <a:pt x="536621" y="54991"/>
                </a:lnTo>
                <a:lnTo>
                  <a:pt x="536304" y="54855"/>
                </a:lnTo>
                <a:close/>
              </a:path>
              <a:path w="996314" h="884554">
                <a:moveTo>
                  <a:pt x="535432" y="54483"/>
                </a:moveTo>
                <a:lnTo>
                  <a:pt x="536304" y="54855"/>
                </a:lnTo>
                <a:lnTo>
                  <a:pt x="536702" y="54991"/>
                </a:lnTo>
                <a:lnTo>
                  <a:pt x="535432" y="54483"/>
                </a:lnTo>
                <a:close/>
              </a:path>
              <a:path w="996314" h="884554">
                <a:moveTo>
                  <a:pt x="515008" y="47598"/>
                </a:moveTo>
                <a:lnTo>
                  <a:pt x="536304" y="54855"/>
                </a:lnTo>
                <a:lnTo>
                  <a:pt x="535432" y="54483"/>
                </a:lnTo>
                <a:lnTo>
                  <a:pt x="615472" y="54483"/>
                </a:lnTo>
                <a:lnTo>
                  <a:pt x="609473" y="50419"/>
                </a:lnTo>
                <a:lnTo>
                  <a:pt x="605269" y="47751"/>
                </a:lnTo>
                <a:lnTo>
                  <a:pt x="515620" y="47751"/>
                </a:lnTo>
                <a:lnTo>
                  <a:pt x="515008" y="47598"/>
                </a:lnTo>
                <a:close/>
              </a:path>
              <a:path w="996314" h="884554">
                <a:moveTo>
                  <a:pt x="370078" y="53339"/>
                </a:moveTo>
                <a:lnTo>
                  <a:pt x="368554" y="53975"/>
                </a:lnTo>
                <a:lnTo>
                  <a:pt x="368795" y="53894"/>
                </a:lnTo>
                <a:lnTo>
                  <a:pt x="370078" y="53339"/>
                </a:lnTo>
                <a:close/>
              </a:path>
              <a:path w="996314" h="884554">
                <a:moveTo>
                  <a:pt x="368795" y="53894"/>
                </a:moveTo>
                <a:lnTo>
                  <a:pt x="368554" y="53975"/>
                </a:lnTo>
                <a:lnTo>
                  <a:pt x="368795" y="53894"/>
                </a:lnTo>
                <a:close/>
              </a:path>
              <a:path w="996314" h="884554">
                <a:moveTo>
                  <a:pt x="370469" y="53339"/>
                </a:moveTo>
                <a:lnTo>
                  <a:pt x="370078" y="53339"/>
                </a:lnTo>
                <a:lnTo>
                  <a:pt x="368795" y="53894"/>
                </a:lnTo>
                <a:lnTo>
                  <a:pt x="370469" y="53339"/>
                </a:lnTo>
                <a:close/>
              </a:path>
              <a:path w="996314" h="884554">
                <a:moveTo>
                  <a:pt x="513969" y="47244"/>
                </a:moveTo>
                <a:lnTo>
                  <a:pt x="515008" y="47598"/>
                </a:lnTo>
                <a:lnTo>
                  <a:pt x="515620" y="47751"/>
                </a:lnTo>
                <a:lnTo>
                  <a:pt x="513969" y="47244"/>
                </a:lnTo>
                <a:close/>
              </a:path>
              <a:path w="996314" h="884554">
                <a:moveTo>
                  <a:pt x="604468" y="47244"/>
                </a:moveTo>
                <a:lnTo>
                  <a:pt x="513969" y="47244"/>
                </a:lnTo>
                <a:lnTo>
                  <a:pt x="515620" y="47751"/>
                </a:lnTo>
                <a:lnTo>
                  <a:pt x="605269" y="47751"/>
                </a:lnTo>
                <a:lnTo>
                  <a:pt x="604468" y="47244"/>
                </a:lnTo>
                <a:close/>
              </a:path>
              <a:path w="996314" h="884554">
                <a:moveTo>
                  <a:pt x="494038" y="42326"/>
                </a:moveTo>
                <a:lnTo>
                  <a:pt x="515008" y="47598"/>
                </a:lnTo>
                <a:lnTo>
                  <a:pt x="513969" y="47244"/>
                </a:lnTo>
                <a:lnTo>
                  <a:pt x="604468" y="47244"/>
                </a:lnTo>
                <a:lnTo>
                  <a:pt x="597662" y="42925"/>
                </a:lnTo>
                <a:lnTo>
                  <a:pt x="596761" y="42418"/>
                </a:lnTo>
                <a:lnTo>
                  <a:pt x="494665" y="42418"/>
                </a:lnTo>
                <a:lnTo>
                  <a:pt x="494038" y="42326"/>
                </a:lnTo>
                <a:close/>
              </a:path>
              <a:path w="996314" h="884554">
                <a:moveTo>
                  <a:pt x="390779" y="46609"/>
                </a:moveTo>
                <a:lnTo>
                  <a:pt x="389128" y="47117"/>
                </a:lnTo>
                <a:lnTo>
                  <a:pt x="389525" y="47024"/>
                </a:lnTo>
                <a:lnTo>
                  <a:pt x="390779" y="46609"/>
                </a:lnTo>
                <a:close/>
              </a:path>
              <a:path w="996314" h="884554">
                <a:moveTo>
                  <a:pt x="389525" y="47024"/>
                </a:moveTo>
                <a:lnTo>
                  <a:pt x="389128" y="47117"/>
                </a:lnTo>
                <a:lnTo>
                  <a:pt x="389525" y="47024"/>
                </a:lnTo>
                <a:close/>
              </a:path>
              <a:path w="996314" h="884554">
                <a:moveTo>
                  <a:pt x="391308" y="46609"/>
                </a:moveTo>
                <a:lnTo>
                  <a:pt x="390779" y="46609"/>
                </a:lnTo>
                <a:lnTo>
                  <a:pt x="389525" y="47024"/>
                </a:lnTo>
                <a:lnTo>
                  <a:pt x="391308" y="46609"/>
                </a:lnTo>
                <a:close/>
              </a:path>
              <a:path w="996314" h="884554">
                <a:moveTo>
                  <a:pt x="492887" y="42037"/>
                </a:moveTo>
                <a:lnTo>
                  <a:pt x="494038" y="42326"/>
                </a:lnTo>
                <a:lnTo>
                  <a:pt x="494665" y="42418"/>
                </a:lnTo>
                <a:lnTo>
                  <a:pt x="492887" y="42037"/>
                </a:lnTo>
                <a:close/>
              </a:path>
              <a:path w="996314" h="884554">
                <a:moveTo>
                  <a:pt x="596085" y="42037"/>
                </a:moveTo>
                <a:lnTo>
                  <a:pt x="492887" y="42037"/>
                </a:lnTo>
                <a:lnTo>
                  <a:pt x="494665" y="42418"/>
                </a:lnTo>
                <a:lnTo>
                  <a:pt x="596761" y="42418"/>
                </a:lnTo>
                <a:lnTo>
                  <a:pt x="596085" y="42037"/>
                </a:lnTo>
                <a:close/>
              </a:path>
              <a:path w="996314" h="884554">
                <a:moveTo>
                  <a:pt x="472447" y="39172"/>
                </a:moveTo>
                <a:lnTo>
                  <a:pt x="494038" y="42326"/>
                </a:lnTo>
                <a:lnTo>
                  <a:pt x="492887" y="42037"/>
                </a:lnTo>
                <a:lnTo>
                  <a:pt x="596085" y="42037"/>
                </a:lnTo>
                <a:lnTo>
                  <a:pt x="591129" y="39243"/>
                </a:lnTo>
                <a:lnTo>
                  <a:pt x="473837" y="39243"/>
                </a:lnTo>
                <a:lnTo>
                  <a:pt x="472447" y="39172"/>
                </a:lnTo>
                <a:close/>
              </a:path>
              <a:path w="996314" h="884554">
                <a:moveTo>
                  <a:pt x="411448" y="41917"/>
                </a:moveTo>
                <a:lnTo>
                  <a:pt x="409702" y="42163"/>
                </a:lnTo>
                <a:lnTo>
                  <a:pt x="410389" y="42163"/>
                </a:lnTo>
                <a:lnTo>
                  <a:pt x="411448" y="41917"/>
                </a:lnTo>
                <a:close/>
              </a:path>
              <a:path w="996314" h="884554">
                <a:moveTo>
                  <a:pt x="435426" y="38988"/>
                </a:moveTo>
                <a:lnTo>
                  <a:pt x="432181" y="38988"/>
                </a:lnTo>
                <a:lnTo>
                  <a:pt x="430403" y="39243"/>
                </a:lnTo>
                <a:lnTo>
                  <a:pt x="435426" y="38988"/>
                </a:lnTo>
                <a:close/>
              </a:path>
              <a:path w="996314" h="884554">
                <a:moveTo>
                  <a:pt x="472059" y="39116"/>
                </a:moveTo>
                <a:lnTo>
                  <a:pt x="472447" y="39172"/>
                </a:lnTo>
                <a:lnTo>
                  <a:pt x="473837" y="39243"/>
                </a:lnTo>
                <a:lnTo>
                  <a:pt x="472059" y="39116"/>
                </a:lnTo>
                <a:close/>
              </a:path>
              <a:path w="996314" h="884554">
                <a:moveTo>
                  <a:pt x="590904" y="39116"/>
                </a:moveTo>
                <a:lnTo>
                  <a:pt x="472059" y="39116"/>
                </a:lnTo>
                <a:lnTo>
                  <a:pt x="473837" y="39243"/>
                </a:lnTo>
                <a:lnTo>
                  <a:pt x="591129" y="39243"/>
                </a:lnTo>
                <a:lnTo>
                  <a:pt x="590904" y="39116"/>
                </a:lnTo>
                <a:close/>
              </a:path>
              <a:path w="996314" h="884554">
                <a:moveTo>
                  <a:pt x="589102" y="38100"/>
                </a:moveTo>
                <a:lnTo>
                  <a:pt x="453009" y="38100"/>
                </a:lnTo>
                <a:lnTo>
                  <a:pt x="452120" y="38144"/>
                </a:lnTo>
                <a:lnTo>
                  <a:pt x="472447" y="39172"/>
                </a:lnTo>
                <a:lnTo>
                  <a:pt x="472059" y="39116"/>
                </a:lnTo>
                <a:lnTo>
                  <a:pt x="590904" y="39116"/>
                </a:lnTo>
                <a:lnTo>
                  <a:pt x="589102" y="38100"/>
                </a:lnTo>
                <a:close/>
              </a:path>
              <a:path w="996314" h="884554">
                <a:moveTo>
                  <a:pt x="453009" y="38100"/>
                </a:moveTo>
                <a:lnTo>
                  <a:pt x="451231" y="38100"/>
                </a:lnTo>
                <a:lnTo>
                  <a:pt x="452120" y="38144"/>
                </a:lnTo>
                <a:lnTo>
                  <a:pt x="453009" y="38100"/>
                </a:lnTo>
                <a:close/>
              </a:path>
            </a:pathLst>
          </a:custGeom>
          <a:solidFill>
            <a:srgbClr val="0431FF"/>
          </a:solidFill>
        </p:spPr>
        <p:txBody>
          <a:bodyPr wrap="square" lIns="0" tIns="0" rIns="0" bIns="0" rtlCol="0"/>
          <a:p/>
        </p:txBody>
      </p:sp>
      <p:sp>
        <p:nvSpPr>
          <p:cNvPr id="12" name="object 12"/>
          <p:cNvSpPr txBox="1"/>
          <p:nvPr/>
        </p:nvSpPr>
        <p:spPr>
          <a:xfrm>
            <a:off x="1275714" y="5591352"/>
            <a:ext cx="1508760" cy="845819"/>
          </a:xfrm>
          <a:prstGeom prst="rect">
            <a:avLst/>
          </a:prstGeom>
        </p:spPr>
        <p:txBody>
          <a:bodyPr vert="horz" wrap="square" lIns="0" tIns="12700" rIns="0" bIns="0" rtlCol="0">
            <a:spAutoFit/>
          </a:bodyPr>
          <a:p>
            <a:pPr marL="299085" indent="-287020">
              <a:lnSpc>
                <a:spcPct val="100000"/>
              </a:lnSpc>
              <a:spcBef>
                <a:spcPts val="100"/>
              </a:spcBef>
              <a:buFont typeface="Arial" panose="020B0604020202020204"/>
              <a:buChar char="•"/>
              <a:tabLst>
                <a:tab pos="299085" algn="l"/>
                <a:tab pos="299720" algn="l"/>
              </a:tabLst>
            </a:pPr>
            <a:r>
              <a:rPr sz="1800" spc="-5" dirty="0">
                <a:solidFill>
                  <a:srgbClr val="0431FF"/>
                </a:solidFill>
                <a:latin typeface="Verdana" panose="020B0604030504040204"/>
                <a:cs typeface="Verdana" panose="020B0604030504040204"/>
              </a:rPr>
              <a:t>Pitch:</a:t>
            </a:r>
            <a:r>
              <a:rPr sz="1800" spc="-75" dirty="0">
                <a:solidFill>
                  <a:srgbClr val="0431FF"/>
                </a:solidFill>
                <a:latin typeface="Verdana" panose="020B0604030504040204"/>
                <a:cs typeface="Verdana" panose="020B0604030504040204"/>
              </a:rPr>
              <a:t> </a:t>
            </a:r>
            <a:r>
              <a:rPr sz="1800" dirty="0">
                <a:solidFill>
                  <a:srgbClr val="0431FF"/>
                </a:solidFill>
                <a:latin typeface="等线" panose="02010600030101010101" charset="-122"/>
                <a:cs typeface="等线" panose="02010600030101010101" charset="-122"/>
              </a:rPr>
              <a:t>俯仰</a:t>
            </a:r>
            <a:endParaRPr sz="1800">
              <a:latin typeface="等线" panose="02010600030101010101" charset="-122"/>
              <a:cs typeface="等线" panose="02010600030101010101" charset="-122"/>
            </a:endParaRPr>
          </a:p>
          <a:p>
            <a:pPr marL="299085" indent="-287020">
              <a:lnSpc>
                <a:spcPts val="2150"/>
              </a:lnSpc>
              <a:buFont typeface="Arial" panose="020B0604020202020204"/>
              <a:buChar char="•"/>
              <a:tabLst>
                <a:tab pos="299085" algn="l"/>
                <a:tab pos="299720" algn="l"/>
              </a:tabLst>
            </a:pPr>
            <a:r>
              <a:rPr sz="1800" dirty="0">
                <a:solidFill>
                  <a:srgbClr val="0431FF"/>
                </a:solidFill>
                <a:latin typeface="等线" panose="02010600030101010101" charset="-122"/>
                <a:cs typeface="等线" panose="02010600030101010101" charset="-122"/>
              </a:rPr>
              <a:t>绕</a:t>
            </a:r>
            <a:r>
              <a:rPr sz="1800" spc="-5" dirty="0">
                <a:solidFill>
                  <a:srgbClr val="0431FF"/>
                </a:solidFill>
                <a:latin typeface="Verdana" panose="020B0604030504040204"/>
                <a:cs typeface="Verdana" panose="020B0604030504040204"/>
              </a:rPr>
              <a:t>Y</a:t>
            </a:r>
            <a:r>
              <a:rPr sz="1800" dirty="0">
                <a:solidFill>
                  <a:srgbClr val="0431FF"/>
                </a:solidFill>
                <a:latin typeface="等线" panose="02010600030101010101" charset="-122"/>
                <a:cs typeface="等线" panose="02010600030101010101" charset="-122"/>
              </a:rPr>
              <a:t>轴转</a:t>
            </a:r>
            <a:endParaRPr sz="1800">
              <a:latin typeface="等线" panose="02010600030101010101" charset="-122"/>
              <a:cs typeface="等线" panose="02010600030101010101" charset="-122"/>
            </a:endParaRPr>
          </a:p>
          <a:p>
            <a:pPr marL="299085" indent="-287020">
              <a:lnSpc>
                <a:spcPts val="2150"/>
              </a:lnSpc>
              <a:buFont typeface="Arial" panose="020B0604020202020204"/>
              <a:buChar char="•"/>
              <a:tabLst>
                <a:tab pos="299085" algn="l"/>
                <a:tab pos="299720" algn="l"/>
              </a:tabLst>
            </a:pPr>
            <a:r>
              <a:rPr sz="1800" dirty="0">
                <a:solidFill>
                  <a:srgbClr val="0431FF"/>
                </a:solidFill>
                <a:latin typeface="等线" panose="02010600030101010101" charset="-122"/>
                <a:cs typeface="等线" panose="02010600030101010101" charset="-122"/>
              </a:rPr>
              <a:t>上下点头</a:t>
            </a:r>
            <a:endParaRPr sz="1800">
              <a:latin typeface="等线" panose="02010600030101010101" charset="-122"/>
              <a:cs typeface="等线" panose="02010600030101010101" charset="-122"/>
            </a:endParaRPr>
          </a:p>
        </p:txBody>
      </p:sp>
      <p:sp>
        <p:nvSpPr>
          <p:cNvPr id="13" name="object 13"/>
          <p:cNvSpPr/>
          <p:nvPr/>
        </p:nvSpPr>
        <p:spPr>
          <a:xfrm>
            <a:off x="6710171" y="2871216"/>
            <a:ext cx="2330196" cy="2092736"/>
          </a:xfrm>
          <a:prstGeom prst="rect">
            <a:avLst/>
          </a:prstGeom>
          <a:blipFill>
            <a:blip r:embed="rId2" cstate="print"/>
            <a:stretch>
              <a:fillRect/>
            </a:stretch>
          </a:blipFill>
        </p:spPr>
        <p:txBody>
          <a:bodyPr wrap="square" lIns="0" tIns="0" rIns="0" bIns="0" rtlCol="0"/>
          <a:p/>
        </p:txBody>
      </p:sp>
      <p:sp>
        <p:nvSpPr>
          <p:cNvPr id="14" name="object 14"/>
          <p:cNvSpPr/>
          <p:nvPr/>
        </p:nvSpPr>
        <p:spPr>
          <a:xfrm>
            <a:off x="9376091" y="2856382"/>
            <a:ext cx="1558804" cy="1713585"/>
          </a:xfrm>
          <a:prstGeom prst="rect">
            <a:avLst/>
          </a:prstGeom>
          <a:blipFill>
            <a:blip r:embed="rId3" cstate="print"/>
            <a:stretch>
              <a:fillRect/>
            </a:stretch>
          </a:blipFill>
        </p:spPr>
        <p:txBody>
          <a:bodyPr wrap="square" lIns="0" tIns="0" rIns="0" bIns="0" rtlCol="0"/>
          <a:p/>
        </p:txBody>
      </p:sp>
      <p:sp>
        <p:nvSpPr>
          <p:cNvPr id="15" name="object 15"/>
          <p:cNvSpPr txBox="1"/>
          <p:nvPr/>
        </p:nvSpPr>
        <p:spPr>
          <a:xfrm>
            <a:off x="9524238" y="4369053"/>
            <a:ext cx="1242060" cy="756920"/>
          </a:xfrm>
          <a:prstGeom prst="rect">
            <a:avLst/>
          </a:prstGeom>
        </p:spPr>
        <p:txBody>
          <a:bodyPr vert="horz" wrap="square" lIns="0" tIns="12065" rIns="0" bIns="0" rtlCol="0">
            <a:spAutoFit/>
          </a:bodyPr>
          <a:p>
            <a:pPr marL="12700" marR="5080" algn="just">
              <a:lnSpc>
                <a:spcPct val="100000"/>
              </a:lnSpc>
              <a:spcBef>
                <a:spcPts val="95"/>
              </a:spcBef>
            </a:pPr>
            <a:r>
              <a:rPr sz="1600" spc="-5" dirty="0">
                <a:latin typeface="等线" panose="02010600030101010101" charset="-122"/>
                <a:cs typeface="等线" panose="02010600030101010101" charset="-122"/>
              </a:rPr>
              <a:t>注意：绕轴旋 转方向通过右 </a:t>
            </a:r>
            <a:r>
              <a:rPr sz="1600" spc="-5" dirty="0">
                <a:latin typeface="等线" panose="02010600030101010101" charset="-122"/>
                <a:cs typeface="等线" panose="02010600030101010101" charset="-122"/>
              </a:rPr>
              <a:t>手法则得到</a:t>
            </a:r>
            <a:endParaRPr sz="1600">
              <a:latin typeface="等线" panose="02010600030101010101" charset="-122"/>
              <a:cs typeface="等线" panose="02010600030101010101" charset="-122"/>
            </a:endParaRPr>
          </a:p>
        </p:txBody>
      </p:sp>
      <p:sp>
        <p:nvSpPr>
          <p:cNvPr id="16" name="object 16"/>
          <p:cNvSpPr txBox="1"/>
          <p:nvPr/>
        </p:nvSpPr>
        <p:spPr>
          <a:xfrm>
            <a:off x="435355" y="1515871"/>
            <a:ext cx="4900930" cy="2848610"/>
          </a:xfrm>
          <a:prstGeom prst="rect">
            <a:avLst/>
          </a:prstGeom>
        </p:spPr>
        <p:txBody>
          <a:bodyPr vert="horz" wrap="square" lIns="0" tIns="12700" rIns="0" bIns="0" rtlCol="0">
            <a:spAutoFit/>
          </a:bodyPr>
          <a:p>
            <a:pPr marL="355600" marR="43815" indent="-342900">
              <a:lnSpc>
                <a:spcPct val="100000"/>
              </a:lnSpc>
              <a:spcBef>
                <a:spcPts val="100"/>
              </a:spcBef>
              <a:buFont typeface="Arial" panose="020B0604020202020204"/>
              <a:buChar char="•"/>
              <a:tabLst>
                <a:tab pos="354965" algn="l"/>
                <a:tab pos="355600" algn="l"/>
              </a:tabLst>
            </a:pPr>
            <a:r>
              <a:rPr sz="2400" dirty="0">
                <a:solidFill>
                  <a:srgbClr val="0431FF"/>
                </a:solidFill>
                <a:latin typeface="等线" panose="02010600030101010101" charset="-122"/>
                <a:cs typeface="等线" panose="02010600030101010101" charset="-122"/>
              </a:rPr>
              <a:t>我们物体在</a:t>
            </a:r>
            <a:r>
              <a:rPr sz="2400" spc="-5" dirty="0">
                <a:solidFill>
                  <a:srgbClr val="0431FF"/>
                </a:solidFill>
                <a:latin typeface="等线" panose="02010600030101010101" charset="-122"/>
                <a:cs typeface="等线" panose="02010600030101010101" charset="-122"/>
              </a:rPr>
              <a:t>3</a:t>
            </a:r>
            <a:r>
              <a:rPr sz="2400" spc="5" dirty="0">
                <a:solidFill>
                  <a:srgbClr val="0431FF"/>
                </a:solidFill>
                <a:latin typeface="等线" panose="02010600030101010101" charset="-122"/>
                <a:cs typeface="等线" panose="02010600030101010101" charset="-122"/>
              </a:rPr>
              <a:t>D</a:t>
            </a:r>
            <a:r>
              <a:rPr sz="2400" dirty="0">
                <a:solidFill>
                  <a:srgbClr val="0431FF"/>
                </a:solidFill>
                <a:latin typeface="等线" panose="02010600030101010101" charset="-122"/>
                <a:cs typeface="等线" panose="02010600030101010101" charset="-122"/>
              </a:rPr>
              <a:t>空间的旋转通过</a:t>
            </a:r>
            <a:r>
              <a:rPr sz="2400" spc="-5" dirty="0">
                <a:solidFill>
                  <a:srgbClr val="0431FF"/>
                </a:solidFill>
                <a:latin typeface="等线" panose="02010600030101010101" charset="-122"/>
                <a:cs typeface="等线" panose="02010600030101010101" charset="-122"/>
              </a:rPr>
              <a:t>3</a:t>
            </a:r>
            <a:r>
              <a:rPr sz="2400" dirty="0">
                <a:solidFill>
                  <a:srgbClr val="0431FF"/>
                </a:solidFill>
                <a:latin typeface="等线" panose="02010600030101010101" charset="-122"/>
                <a:cs typeface="等线" panose="02010600030101010101" charset="-122"/>
              </a:rPr>
              <a:t>个 角度表示</a:t>
            </a:r>
            <a:r>
              <a:rPr sz="2400" spc="-5" dirty="0">
                <a:solidFill>
                  <a:srgbClr val="0431FF"/>
                </a:solidFill>
                <a:latin typeface="等线" panose="02010600030101010101" charset="-122"/>
                <a:cs typeface="等线" panose="02010600030101010101" charset="-122"/>
              </a:rPr>
              <a:t>：Roll/Pitch/Yaw</a:t>
            </a:r>
            <a:endParaRPr sz="2400">
              <a:latin typeface="等线" panose="02010600030101010101" charset="-122"/>
              <a:cs typeface="等线" panose="02010600030101010101" charset="-122"/>
            </a:endParaRPr>
          </a:p>
          <a:p>
            <a:pPr marL="3907790" lvl="1" indent="-287020">
              <a:lnSpc>
                <a:spcPts val="2150"/>
              </a:lnSpc>
              <a:spcBef>
                <a:spcPts val="1750"/>
              </a:spcBef>
              <a:buFont typeface="Arial" panose="020B0604020202020204"/>
              <a:buChar char="•"/>
              <a:tabLst>
                <a:tab pos="3907790" algn="l"/>
                <a:tab pos="3908425" algn="l"/>
              </a:tabLst>
            </a:pPr>
            <a:r>
              <a:rPr sz="1800" spc="-55" dirty="0">
                <a:solidFill>
                  <a:srgbClr val="0431FF"/>
                </a:solidFill>
                <a:latin typeface="Verdana" panose="020B0604030504040204"/>
                <a:cs typeface="Verdana" panose="020B0604030504040204"/>
              </a:rPr>
              <a:t>R</a:t>
            </a:r>
            <a:r>
              <a:rPr sz="1800" dirty="0">
                <a:solidFill>
                  <a:srgbClr val="0431FF"/>
                </a:solidFill>
                <a:latin typeface="Verdana" panose="020B0604030504040204"/>
                <a:cs typeface="Verdana" panose="020B0604030504040204"/>
              </a:rPr>
              <a:t>o</a:t>
            </a:r>
            <a:r>
              <a:rPr sz="1800" spc="10" dirty="0">
                <a:solidFill>
                  <a:srgbClr val="0431FF"/>
                </a:solidFill>
                <a:latin typeface="Verdana" panose="020B0604030504040204"/>
                <a:cs typeface="Verdana" panose="020B0604030504040204"/>
              </a:rPr>
              <a:t>l</a:t>
            </a:r>
            <a:r>
              <a:rPr sz="1800" spc="5" dirty="0">
                <a:solidFill>
                  <a:srgbClr val="0431FF"/>
                </a:solidFill>
                <a:latin typeface="Verdana" panose="020B0604030504040204"/>
                <a:cs typeface="Verdana" panose="020B0604030504040204"/>
              </a:rPr>
              <a:t>l</a:t>
            </a:r>
            <a:r>
              <a:rPr sz="1800" spc="-5" dirty="0">
                <a:solidFill>
                  <a:srgbClr val="0431FF"/>
                </a:solidFill>
                <a:latin typeface="Verdana" panose="020B0604030504040204"/>
                <a:cs typeface="Verdana" panose="020B0604030504040204"/>
              </a:rPr>
              <a:t>:</a:t>
            </a:r>
            <a:r>
              <a:rPr sz="1800" dirty="0">
                <a:solidFill>
                  <a:srgbClr val="0431FF"/>
                </a:solidFill>
                <a:latin typeface="等线" panose="02010600030101010101" charset="-122"/>
                <a:cs typeface="等线" panose="02010600030101010101" charset="-122"/>
              </a:rPr>
              <a:t>横滚</a:t>
            </a:r>
            <a:endParaRPr sz="1800">
              <a:latin typeface="等线" panose="02010600030101010101" charset="-122"/>
              <a:cs typeface="等线" panose="02010600030101010101" charset="-122"/>
            </a:endParaRPr>
          </a:p>
          <a:p>
            <a:pPr marL="3907790" lvl="1" indent="-287020">
              <a:lnSpc>
                <a:spcPts val="2150"/>
              </a:lnSpc>
              <a:buFont typeface="Arial" panose="020B0604020202020204"/>
              <a:buChar char="•"/>
              <a:tabLst>
                <a:tab pos="3907790" algn="l"/>
                <a:tab pos="3908425" algn="l"/>
              </a:tabLst>
            </a:pPr>
            <a:r>
              <a:rPr sz="1800" dirty="0">
                <a:solidFill>
                  <a:srgbClr val="0431FF"/>
                </a:solidFill>
                <a:latin typeface="等线" panose="02010600030101010101" charset="-122"/>
                <a:cs typeface="等线" panose="02010600030101010101" charset="-122"/>
              </a:rPr>
              <a:t>绕</a:t>
            </a:r>
            <a:r>
              <a:rPr sz="1800" spc="-10" dirty="0">
                <a:solidFill>
                  <a:srgbClr val="0431FF"/>
                </a:solidFill>
                <a:latin typeface="等线" panose="02010600030101010101" charset="-122"/>
                <a:cs typeface="等线" panose="02010600030101010101" charset="-122"/>
              </a:rPr>
              <a:t>X</a:t>
            </a:r>
            <a:r>
              <a:rPr sz="1800" dirty="0">
                <a:solidFill>
                  <a:srgbClr val="0431FF"/>
                </a:solidFill>
                <a:latin typeface="等线" panose="02010600030101010101" charset="-122"/>
                <a:cs typeface="等线" panose="02010600030101010101" charset="-122"/>
              </a:rPr>
              <a:t>轴转</a:t>
            </a:r>
            <a:endParaRPr sz="1800">
              <a:latin typeface="等线" panose="02010600030101010101" charset="-122"/>
              <a:cs typeface="等线" panose="02010600030101010101" charset="-122"/>
            </a:endParaRPr>
          </a:p>
          <a:p>
            <a:pPr marL="3907790" lvl="1" indent="-287020">
              <a:lnSpc>
                <a:spcPts val="2090"/>
              </a:lnSpc>
              <a:buFont typeface="Arial" panose="020B0604020202020204"/>
              <a:buChar char="•"/>
              <a:tabLst>
                <a:tab pos="3907790" algn="l"/>
                <a:tab pos="3908425" algn="l"/>
              </a:tabLst>
            </a:pPr>
            <a:r>
              <a:rPr sz="1800" dirty="0">
                <a:solidFill>
                  <a:srgbClr val="0431FF"/>
                </a:solidFill>
                <a:latin typeface="等线" panose="02010600030101010101" charset="-122"/>
                <a:cs typeface="等线" panose="02010600030101010101" charset="-122"/>
              </a:rPr>
              <a:t>躺着翻滚</a:t>
            </a:r>
            <a:endParaRPr sz="1800">
              <a:latin typeface="等线" panose="02010600030101010101" charset="-122"/>
              <a:cs typeface="等线" panose="02010600030101010101" charset="-122"/>
            </a:endParaRPr>
          </a:p>
          <a:p>
            <a:pPr marL="416560" indent="-287020">
              <a:lnSpc>
                <a:spcPts val="2075"/>
              </a:lnSpc>
              <a:buFont typeface="Arial" panose="020B0604020202020204"/>
              <a:buChar char="•"/>
              <a:tabLst>
                <a:tab pos="415925" algn="l"/>
                <a:tab pos="417195" algn="l"/>
              </a:tabLst>
            </a:pPr>
            <a:r>
              <a:rPr sz="1800" spc="-40" dirty="0">
                <a:solidFill>
                  <a:srgbClr val="0431FF"/>
                </a:solidFill>
                <a:latin typeface="Verdana" panose="020B0604030504040204"/>
                <a:cs typeface="Verdana" panose="020B0604030504040204"/>
              </a:rPr>
              <a:t>Yaw:</a:t>
            </a:r>
            <a:r>
              <a:rPr sz="1800" dirty="0">
                <a:solidFill>
                  <a:srgbClr val="0431FF"/>
                </a:solidFill>
                <a:latin typeface="Verdana" panose="020B0604030504040204"/>
                <a:cs typeface="Verdana" panose="020B0604030504040204"/>
              </a:rPr>
              <a:t> </a:t>
            </a:r>
            <a:r>
              <a:rPr sz="1800" dirty="0">
                <a:solidFill>
                  <a:srgbClr val="0431FF"/>
                </a:solidFill>
                <a:latin typeface="等线" panose="02010600030101010101" charset="-122"/>
                <a:cs typeface="等线" panose="02010600030101010101" charset="-122"/>
              </a:rPr>
              <a:t>偏航（航向）</a:t>
            </a:r>
            <a:endParaRPr sz="1800">
              <a:latin typeface="等线" panose="02010600030101010101" charset="-122"/>
              <a:cs typeface="等线" panose="02010600030101010101" charset="-122"/>
            </a:endParaRPr>
          </a:p>
          <a:p>
            <a:pPr marL="416560" indent="-287020">
              <a:lnSpc>
                <a:spcPts val="2150"/>
              </a:lnSpc>
              <a:buFont typeface="Arial" panose="020B0604020202020204"/>
              <a:buChar char="•"/>
              <a:tabLst>
                <a:tab pos="415925" algn="l"/>
                <a:tab pos="417195" algn="l"/>
              </a:tabLst>
            </a:pPr>
            <a:r>
              <a:rPr sz="1800" dirty="0">
                <a:solidFill>
                  <a:srgbClr val="0431FF"/>
                </a:solidFill>
                <a:latin typeface="等线" panose="02010600030101010101" charset="-122"/>
                <a:cs typeface="等线" panose="02010600030101010101" charset="-122"/>
              </a:rPr>
              <a:t>绕</a:t>
            </a:r>
            <a:r>
              <a:rPr sz="1800" spc="-10" dirty="0">
                <a:solidFill>
                  <a:srgbClr val="0431FF"/>
                </a:solidFill>
                <a:latin typeface="等线" panose="02010600030101010101" charset="-122"/>
                <a:cs typeface="等线" panose="02010600030101010101" charset="-122"/>
              </a:rPr>
              <a:t>Z</a:t>
            </a:r>
            <a:r>
              <a:rPr sz="1800" dirty="0">
                <a:solidFill>
                  <a:srgbClr val="0431FF"/>
                </a:solidFill>
                <a:latin typeface="等线" panose="02010600030101010101" charset="-122"/>
                <a:cs typeface="等线" panose="02010600030101010101" charset="-122"/>
              </a:rPr>
              <a:t>轴转</a:t>
            </a:r>
            <a:endParaRPr sz="1800">
              <a:latin typeface="等线" panose="02010600030101010101" charset="-122"/>
              <a:cs typeface="等线" panose="02010600030101010101" charset="-122"/>
            </a:endParaRPr>
          </a:p>
          <a:p>
            <a:pPr marL="416560" indent="-287020">
              <a:lnSpc>
                <a:spcPts val="2050"/>
              </a:lnSpc>
              <a:buFont typeface="Arial" panose="020B0604020202020204"/>
              <a:buChar char="•"/>
              <a:tabLst>
                <a:tab pos="415925" algn="l"/>
                <a:tab pos="417195" algn="l"/>
              </a:tabLst>
            </a:pPr>
            <a:r>
              <a:rPr sz="1800" dirty="0">
                <a:solidFill>
                  <a:srgbClr val="0431FF"/>
                </a:solidFill>
                <a:latin typeface="等线" panose="02010600030101010101" charset="-122"/>
                <a:cs typeface="等线" panose="02010600030101010101" charset="-122"/>
              </a:rPr>
              <a:t>左右摇头</a:t>
            </a:r>
            <a:endParaRPr sz="1800">
              <a:latin typeface="等线" panose="02010600030101010101" charset="-122"/>
              <a:cs typeface="等线" panose="02010600030101010101" charset="-122"/>
            </a:endParaRPr>
          </a:p>
          <a:p>
            <a:pPr marL="2246630">
              <a:lnSpc>
                <a:spcPts val="2050"/>
              </a:lnSpc>
            </a:pPr>
            <a:r>
              <a:rPr sz="1800" b="1" dirty="0">
                <a:solidFill>
                  <a:srgbClr val="FF0000"/>
                </a:solidFill>
                <a:latin typeface="等线" panose="02010600030101010101" charset="-122"/>
                <a:cs typeface="等线" panose="02010600030101010101" charset="-122"/>
              </a:rPr>
              <a:t>x</a:t>
            </a:r>
            <a:endParaRPr sz="1800">
              <a:latin typeface="等线" panose="02010600030101010101" charset="-122"/>
              <a:cs typeface="等线" panose="02010600030101010101" charset="-122"/>
            </a:endParaRPr>
          </a:p>
        </p:txBody>
      </p:sp>
      <p:sp>
        <p:nvSpPr>
          <p:cNvPr id="17" name="object 17"/>
          <p:cNvSpPr txBox="1"/>
          <p:nvPr/>
        </p:nvSpPr>
        <p:spPr>
          <a:xfrm>
            <a:off x="6132703" y="1515871"/>
            <a:ext cx="6015355" cy="756920"/>
          </a:xfrm>
          <a:prstGeom prst="rect">
            <a:avLst/>
          </a:prstGeom>
        </p:spPr>
        <p:txBody>
          <a:bodyPr vert="horz" wrap="square" lIns="0" tIns="12700" rIns="0" bIns="0" rtlCol="0">
            <a:spAutoFit/>
          </a:bodyPr>
          <a:p>
            <a:pPr marL="355600" indent="-343535">
              <a:lnSpc>
                <a:spcPct val="100000"/>
              </a:lnSpc>
              <a:spcBef>
                <a:spcPts val="100"/>
              </a:spcBef>
              <a:buFont typeface="Arial" panose="020B0604020202020204"/>
              <a:buChar char="•"/>
              <a:tabLst>
                <a:tab pos="355600" algn="l"/>
                <a:tab pos="356235" algn="l"/>
              </a:tabLst>
            </a:pPr>
            <a:r>
              <a:rPr sz="2400" dirty="0">
                <a:solidFill>
                  <a:srgbClr val="0431FF"/>
                </a:solidFill>
                <a:latin typeface="等线" panose="02010600030101010101" charset="-122"/>
                <a:cs typeface="等线" panose="02010600030101010101" charset="-122"/>
              </a:rPr>
              <a:t>这三个旋转分别是绕着</a:t>
            </a:r>
            <a:r>
              <a:rPr sz="2400" spc="-5" dirty="0">
                <a:solidFill>
                  <a:srgbClr val="0431FF"/>
                </a:solidFill>
                <a:latin typeface="等线" panose="02010600030101010101" charset="-122"/>
                <a:cs typeface="等线" panose="02010600030101010101" charset="-122"/>
              </a:rPr>
              <a:t>3</a:t>
            </a:r>
            <a:r>
              <a:rPr sz="2400" dirty="0">
                <a:solidFill>
                  <a:srgbClr val="0431FF"/>
                </a:solidFill>
                <a:latin typeface="等线" panose="02010600030101010101" charset="-122"/>
                <a:cs typeface="等线" panose="02010600030101010101" charset="-122"/>
              </a:rPr>
              <a:t>个坐标轴实现的，</a:t>
            </a:r>
            <a:endParaRPr sz="2400">
              <a:latin typeface="等线" panose="02010600030101010101" charset="-122"/>
              <a:cs typeface="等线" panose="02010600030101010101" charset="-122"/>
            </a:endParaRPr>
          </a:p>
          <a:p>
            <a:pPr marL="355600" indent="-343535">
              <a:lnSpc>
                <a:spcPct val="100000"/>
              </a:lnSpc>
              <a:buFont typeface="Arial" panose="020B0604020202020204"/>
              <a:buChar char="•"/>
              <a:tabLst>
                <a:tab pos="355600" algn="l"/>
                <a:tab pos="356235" algn="l"/>
              </a:tabLst>
            </a:pPr>
            <a:r>
              <a:rPr sz="2400" dirty="0">
                <a:solidFill>
                  <a:srgbClr val="0431FF"/>
                </a:solidFill>
                <a:latin typeface="等线" panose="02010600030101010101" charset="-122"/>
                <a:cs typeface="等线" panose="02010600030101010101" charset="-122"/>
              </a:rPr>
              <a:t>绕行角的符号由右手法则确定</a:t>
            </a:r>
            <a:endParaRPr sz="2400">
              <a:latin typeface="等线" panose="02010600030101010101" charset="-122"/>
              <a:cs typeface="等线" panose="02010600030101010101" charset="-122"/>
            </a:endParaRPr>
          </a:p>
        </p:txBody>
      </p:sp>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sp>
        <p:nvSpPr>
          <p:cNvPr id="3" name="object 3"/>
          <p:cNvSpPr/>
          <p:nvPr/>
        </p:nvSpPr>
        <p:spPr>
          <a:xfrm>
            <a:off x="1798320" y="4570476"/>
            <a:ext cx="1770887" cy="1365504"/>
          </a:xfrm>
          <a:prstGeom prst="rect">
            <a:avLst/>
          </a:prstGeom>
          <a:blipFill>
            <a:blip r:embed="rId1" cstate="print"/>
            <a:stretch>
              <a:fillRect/>
            </a:stretch>
          </a:blipFill>
        </p:spPr>
        <p:txBody>
          <a:bodyPr wrap="square" lIns="0" tIns="0" rIns="0" bIns="0" rtlCol="0"/>
          <a:p/>
        </p:txBody>
      </p:sp>
      <p:sp>
        <p:nvSpPr>
          <p:cNvPr id="4" name="object 4"/>
          <p:cNvSpPr/>
          <p:nvPr/>
        </p:nvSpPr>
        <p:spPr>
          <a:xfrm>
            <a:off x="705612" y="2487167"/>
            <a:ext cx="4488180" cy="4166616"/>
          </a:xfrm>
          <a:prstGeom prst="rect">
            <a:avLst/>
          </a:prstGeom>
          <a:blipFill>
            <a:blip r:embed="rId2" cstate="print"/>
            <a:stretch>
              <a:fillRect/>
            </a:stretch>
          </a:blipFill>
        </p:spPr>
        <p:txBody>
          <a:bodyPr wrap="square" lIns="0" tIns="0" rIns="0" bIns="0" rtlCol="0"/>
          <a:p/>
        </p:txBody>
      </p:sp>
      <p:sp>
        <p:nvSpPr>
          <p:cNvPr id="6" name="object 6"/>
          <p:cNvSpPr txBox="1"/>
          <p:nvPr/>
        </p:nvSpPr>
        <p:spPr>
          <a:xfrm>
            <a:off x="3524503" y="3678682"/>
            <a:ext cx="1849755" cy="513080"/>
          </a:xfrm>
          <a:prstGeom prst="rect">
            <a:avLst/>
          </a:prstGeom>
        </p:spPr>
        <p:txBody>
          <a:bodyPr vert="horz" wrap="square" lIns="0" tIns="12065" rIns="0" bIns="0" rtlCol="0">
            <a:spAutoFit/>
          </a:bodyPr>
          <a:p>
            <a:pPr marL="113030" marR="5080" indent="-100965">
              <a:lnSpc>
                <a:spcPct val="100000"/>
              </a:lnSpc>
              <a:spcBef>
                <a:spcPts val="95"/>
              </a:spcBef>
            </a:pPr>
            <a:r>
              <a:rPr sz="1600" spc="-5" dirty="0">
                <a:solidFill>
                  <a:srgbClr val="0431FF"/>
                </a:solidFill>
                <a:latin typeface="等线" panose="02010600030101010101" charset="-122"/>
                <a:cs typeface="等线" panose="02010600030101010101" charset="-122"/>
              </a:rPr>
              <a:t>注意：绕轴旋转方向 </a:t>
            </a:r>
            <a:r>
              <a:rPr sz="1600" spc="-5" dirty="0">
                <a:solidFill>
                  <a:srgbClr val="0431FF"/>
                </a:solidFill>
                <a:latin typeface="等线" panose="02010600030101010101" charset="-122"/>
                <a:cs typeface="等线" panose="02010600030101010101" charset="-122"/>
              </a:rPr>
              <a:t>通过右手法则得到</a:t>
            </a:r>
            <a:endParaRPr sz="1600">
              <a:latin typeface="等线" panose="02010600030101010101" charset="-122"/>
              <a:cs typeface="等线" panose="02010600030101010101" charset="-122"/>
            </a:endParaRPr>
          </a:p>
        </p:txBody>
      </p:sp>
      <p:sp>
        <p:nvSpPr>
          <p:cNvPr id="7" name="object 7"/>
          <p:cNvSpPr/>
          <p:nvPr/>
        </p:nvSpPr>
        <p:spPr>
          <a:xfrm>
            <a:off x="5721096" y="3009900"/>
            <a:ext cx="5849691" cy="2811780"/>
          </a:xfrm>
          <a:prstGeom prst="rect">
            <a:avLst/>
          </a:prstGeom>
          <a:blipFill>
            <a:blip r:embed="rId3" cstate="print"/>
            <a:stretch>
              <a:fillRect/>
            </a:stretch>
          </a:blipFill>
        </p:spPr>
        <p:txBody>
          <a:bodyPr wrap="square" lIns="0" tIns="0" rIns="0" bIns="0" rtlCol="0"/>
          <a:p/>
        </p:txBody>
      </p:sp>
      <p:graphicFrame>
        <p:nvGraphicFramePr>
          <p:cNvPr id="8" name="object 8"/>
          <p:cNvGraphicFramePr>
            <a:graphicFrameLocks noGrp="1"/>
          </p:cNvGraphicFramePr>
          <p:nvPr/>
        </p:nvGraphicFramePr>
        <p:xfrm>
          <a:off x="5711952" y="3000755"/>
          <a:ext cx="5969635" cy="2830195"/>
        </p:xfrm>
        <a:graphic>
          <a:graphicData uri="http://schemas.openxmlformats.org/drawingml/2006/table">
            <a:tbl>
              <a:tblPr firstRow="1" bandRow="1">
                <a:tableStyleId>{2D5ABB26-0587-4C30-8999-92F81FD0307C}</a:tableStyleId>
              </a:tblPr>
              <a:tblGrid>
                <a:gridCol w="829310"/>
                <a:gridCol w="5126990"/>
              </a:tblGrid>
              <a:tr h="214884">
                <a:tc rowSpan="5">
                  <a:txBody>
                    <a:bodyPr/>
                    <a:p>
                      <a:pPr>
                        <a:lnSpc>
                          <a:spcPct val="100000"/>
                        </a:lnSpc>
                      </a:pPr>
                      <a:endParaRPr sz="2300">
                        <a:latin typeface="Times New Roman" panose="02020603050405020304"/>
                        <a:cs typeface="Times New Roman" panose="02020603050405020304"/>
                      </a:endParaRPr>
                    </a:p>
                  </a:txBody>
                  <a:tcPr marL="0" marR="0" marT="0" marB="0">
                    <a:lnL w="9525">
                      <a:solidFill>
                        <a:srgbClr val="FF0000"/>
                      </a:solidFill>
                      <a:prstDash val="solid"/>
                    </a:lnL>
                    <a:lnT w="9525">
                      <a:solidFill>
                        <a:srgbClr val="FF0000"/>
                      </a:solidFill>
                      <a:prstDash val="solid"/>
                    </a:lnT>
                    <a:lnB w="9525">
                      <a:solidFill>
                        <a:srgbClr val="FF0000"/>
                      </a:solidFill>
                      <a:prstDash val="solid"/>
                    </a:lnB>
                  </a:tcPr>
                </a:tc>
                <a:tc>
                  <a:txBody>
                    <a:bodyPr/>
                    <a:p>
                      <a:pPr>
                        <a:lnSpc>
                          <a:spcPct val="100000"/>
                        </a:lnSpc>
                      </a:pPr>
                      <a:endParaRPr sz="1200">
                        <a:latin typeface="Times New Roman" panose="02020603050405020304"/>
                        <a:cs typeface="Times New Roman" panose="02020603050405020304"/>
                      </a:endParaRPr>
                    </a:p>
                  </a:txBody>
                  <a:tcPr marL="0" marR="0" marT="0" marB="0">
                    <a:lnR w="9525">
                      <a:solidFill>
                        <a:srgbClr val="FF0000"/>
                      </a:solidFill>
                      <a:prstDash val="solid"/>
                    </a:lnR>
                    <a:lnT w="9525">
                      <a:solidFill>
                        <a:srgbClr val="FF0000"/>
                      </a:solidFill>
                      <a:prstDash val="solid"/>
                    </a:lnT>
                    <a:lnB w="6350">
                      <a:solidFill>
                        <a:srgbClr val="FF0000"/>
                      </a:solidFill>
                      <a:prstDash val="solid"/>
                    </a:lnB>
                  </a:tcPr>
                </a:tc>
              </a:tr>
              <a:tr h="839724">
                <a:tc vMerge="1">
                  <a:tcPr marL="0" marR="0" marT="0" marB="0">
                    <a:lnL w="9525">
                      <a:solidFill>
                        <a:srgbClr val="FF0000"/>
                      </a:solidFill>
                      <a:prstDash val="solid"/>
                    </a:lnL>
                    <a:lnT w="9525">
                      <a:solidFill>
                        <a:srgbClr val="FF0000"/>
                      </a:solidFill>
                      <a:prstDash val="solid"/>
                    </a:lnT>
                    <a:lnB w="9525">
                      <a:solidFill>
                        <a:srgbClr val="FF0000"/>
                      </a:solidFill>
                      <a:prstDash val="solid"/>
                    </a:lnB>
                  </a:tcPr>
                </a:tc>
                <a:tc>
                  <a:txBody>
                    <a:bodyPr/>
                    <a:p>
                      <a:pPr>
                        <a:lnSpc>
                          <a:spcPct val="100000"/>
                        </a:lnSpc>
                        <a:spcBef>
                          <a:spcPts val="40"/>
                        </a:spcBef>
                      </a:pPr>
                      <a:endParaRPr sz="1850">
                        <a:latin typeface="Times New Roman" panose="02020603050405020304"/>
                        <a:cs typeface="Times New Roman" panose="02020603050405020304"/>
                      </a:endParaRPr>
                    </a:p>
                    <a:p>
                      <a:pPr marL="145415">
                        <a:lnSpc>
                          <a:spcPct val="100000"/>
                        </a:lnSpc>
                        <a:spcBef>
                          <a:spcPts val="5"/>
                        </a:spcBef>
                      </a:pPr>
                      <a:r>
                        <a:rPr sz="1800" dirty="0">
                          <a:solidFill>
                            <a:srgbClr val="0431FF"/>
                          </a:solidFill>
                          <a:latin typeface="等线" panose="02010600030101010101" charset="-122"/>
                          <a:cs typeface="等线" panose="02010600030101010101" charset="-122"/>
                        </a:rPr>
                        <a:t>绕</a:t>
                      </a:r>
                      <a:r>
                        <a:rPr sz="1800" spc="-5" dirty="0">
                          <a:solidFill>
                            <a:srgbClr val="0431FF"/>
                          </a:solidFill>
                          <a:latin typeface="等线" panose="02010600030101010101" charset="-122"/>
                          <a:cs typeface="等线" panose="02010600030101010101" charset="-122"/>
                        </a:rPr>
                        <a:t>x</a:t>
                      </a:r>
                      <a:r>
                        <a:rPr sz="1800" dirty="0">
                          <a:solidFill>
                            <a:srgbClr val="0431FF"/>
                          </a:solidFill>
                          <a:latin typeface="等线" panose="02010600030101010101" charset="-122"/>
                          <a:cs typeface="等线" panose="02010600030101010101" charset="-122"/>
                        </a:rPr>
                        <a:t>轴的旋转矩阵</a:t>
                      </a:r>
                      <a:endParaRPr sz="1800">
                        <a:latin typeface="等线" panose="02010600030101010101" charset="-122"/>
                        <a:cs typeface="等线" panose="02010600030101010101" charset="-122"/>
                      </a:endParaRPr>
                    </a:p>
                  </a:txBody>
                  <a:tcPr marL="0" marR="0" marT="5080" marB="0">
                    <a:lnR w="9525">
                      <a:solidFill>
                        <a:srgbClr val="FF0000"/>
                      </a:solidFill>
                      <a:prstDash val="solid"/>
                    </a:lnR>
                    <a:lnT w="6350">
                      <a:solidFill>
                        <a:srgbClr val="FF0000"/>
                      </a:solidFill>
                      <a:prstDash val="solid"/>
                    </a:lnT>
                    <a:lnB w="6350">
                      <a:solidFill>
                        <a:srgbClr val="FF0000"/>
                      </a:solidFill>
                      <a:prstDash val="solid"/>
                    </a:lnB>
                  </a:tcPr>
                </a:tc>
              </a:tr>
              <a:tr h="754380">
                <a:tc vMerge="1">
                  <a:tcPr marL="0" marR="0" marT="0" marB="0">
                    <a:lnL w="9525">
                      <a:solidFill>
                        <a:srgbClr val="FF0000"/>
                      </a:solidFill>
                      <a:prstDash val="solid"/>
                    </a:lnL>
                    <a:lnT w="9525">
                      <a:solidFill>
                        <a:srgbClr val="FF0000"/>
                      </a:solidFill>
                      <a:prstDash val="solid"/>
                    </a:lnT>
                    <a:lnB w="9525">
                      <a:solidFill>
                        <a:srgbClr val="FF0000"/>
                      </a:solidFill>
                      <a:prstDash val="solid"/>
                    </a:lnB>
                  </a:tcPr>
                </a:tc>
                <a:tc>
                  <a:txBody>
                    <a:bodyPr/>
                    <a:p>
                      <a:pPr marL="142240">
                        <a:lnSpc>
                          <a:spcPct val="100000"/>
                        </a:lnSpc>
                        <a:spcBef>
                          <a:spcPts val="1690"/>
                        </a:spcBef>
                      </a:pPr>
                      <a:r>
                        <a:rPr sz="1800" dirty="0">
                          <a:solidFill>
                            <a:srgbClr val="0431FF"/>
                          </a:solidFill>
                          <a:latin typeface="等线" panose="02010600030101010101" charset="-122"/>
                          <a:cs typeface="等线" panose="02010600030101010101" charset="-122"/>
                        </a:rPr>
                        <a:t>绕</a:t>
                      </a:r>
                      <a:r>
                        <a:rPr sz="1800" spc="-5" dirty="0">
                          <a:solidFill>
                            <a:srgbClr val="0431FF"/>
                          </a:solidFill>
                          <a:latin typeface="等线" panose="02010600030101010101" charset="-122"/>
                          <a:cs typeface="等线" panose="02010600030101010101" charset="-122"/>
                        </a:rPr>
                        <a:t>y</a:t>
                      </a:r>
                      <a:r>
                        <a:rPr sz="1800" dirty="0">
                          <a:solidFill>
                            <a:srgbClr val="0431FF"/>
                          </a:solidFill>
                          <a:latin typeface="等线" panose="02010600030101010101" charset="-122"/>
                          <a:cs typeface="等线" panose="02010600030101010101" charset="-122"/>
                        </a:rPr>
                        <a:t>轴的旋转矩阵</a:t>
                      </a:r>
                      <a:endParaRPr sz="1800">
                        <a:latin typeface="等线" panose="02010600030101010101" charset="-122"/>
                        <a:cs typeface="等线" panose="02010600030101010101" charset="-122"/>
                      </a:endParaRPr>
                    </a:p>
                  </a:txBody>
                  <a:tcPr marL="0" marR="0" marT="214629" marB="0">
                    <a:lnR w="9525">
                      <a:solidFill>
                        <a:srgbClr val="FF0000"/>
                      </a:solidFill>
                      <a:prstDash val="solid"/>
                    </a:lnR>
                    <a:lnT w="6350">
                      <a:solidFill>
                        <a:srgbClr val="FF0000"/>
                      </a:solidFill>
                      <a:prstDash val="solid"/>
                    </a:lnT>
                    <a:lnB w="6350">
                      <a:solidFill>
                        <a:srgbClr val="FF0000"/>
                      </a:solidFill>
                      <a:prstDash val="solid"/>
                    </a:lnB>
                  </a:tcPr>
                </a:tc>
              </a:tr>
              <a:tr h="783335">
                <a:tc vMerge="1">
                  <a:tcPr marL="0" marR="0" marT="0" marB="0">
                    <a:lnL w="9525">
                      <a:solidFill>
                        <a:srgbClr val="FF0000"/>
                      </a:solidFill>
                      <a:prstDash val="solid"/>
                    </a:lnL>
                    <a:lnT w="9525">
                      <a:solidFill>
                        <a:srgbClr val="FF0000"/>
                      </a:solidFill>
                      <a:prstDash val="solid"/>
                    </a:lnT>
                    <a:lnB w="9525">
                      <a:solidFill>
                        <a:srgbClr val="FF0000"/>
                      </a:solidFill>
                      <a:prstDash val="solid"/>
                    </a:lnB>
                  </a:tcPr>
                </a:tc>
                <a:tc>
                  <a:txBody>
                    <a:bodyPr/>
                    <a:p>
                      <a:pPr>
                        <a:lnSpc>
                          <a:spcPct val="100000"/>
                        </a:lnSpc>
                        <a:spcBef>
                          <a:spcPts val="40"/>
                        </a:spcBef>
                      </a:pPr>
                      <a:endParaRPr sz="1600">
                        <a:latin typeface="Times New Roman" panose="02020603050405020304"/>
                        <a:cs typeface="Times New Roman" panose="02020603050405020304"/>
                      </a:endParaRPr>
                    </a:p>
                    <a:p>
                      <a:pPr marL="143510">
                        <a:lnSpc>
                          <a:spcPct val="100000"/>
                        </a:lnSpc>
                      </a:pPr>
                      <a:r>
                        <a:rPr sz="1800" dirty="0">
                          <a:solidFill>
                            <a:srgbClr val="0431FF"/>
                          </a:solidFill>
                          <a:latin typeface="等线" panose="02010600030101010101" charset="-122"/>
                          <a:cs typeface="等线" panose="02010600030101010101" charset="-122"/>
                        </a:rPr>
                        <a:t>绕z轴的旋转矩阵</a:t>
                      </a:r>
                      <a:endParaRPr sz="1800">
                        <a:latin typeface="等线" panose="02010600030101010101" charset="-122"/>
                        <a:cs typeface="等线" panose="02010600030101010101" charset="-122"/>
                      </a:endParaRPr>
                    </a:p>
                  </a:txBody>
                  <a:tcPr marL="0" marR="0" marT="5080" marB="0">
                    <a:lnR w="9525">
                      <a:solidFill>
                        <a:srgbClr val="FF0000"/>
                      </a:solidFill>
                      <a:prstDash val="solid"/>
                    </a:lnR>
                    <a:lnT w="6350">
                      <a:solidFill>
                        <a:srgbClr val="FF0000"/>
                      </a:solidFill>
                      <a:prstDash val="solid"/>
                    </a:lnT>
                    <a:lnB w="6350">
                      <a:solidFill>
                        <a:srgbClr val="FF0000"/>
                      </a:solidFill>
                      <a:prstDash val="solid"/>
                    </a:lnB>
                  </a:tcPr>
                </a:tc>
              </a:tr>
              <a:tr h="228600">
                <a:tc vMerge="1">
                  <a:tcPr marL="0" marR="0" marT="0" marB="0">
                    <a:lnL w="9525">
                      <a:solidFill>
                        <a:srgbClr val="FF0000"/>
                      </a:solidFill>
                      <a:prstDash val="solid"/>
                    </a:lnL>
                    <a:lnT w="9525">
                      <a:solidFill>
                        <a:srgbClr val="FF0000"/>
                      </a:solidFill>
                      <a:prstDash val="solid"/>
                    </a:lnT>
                    <a:lnB w="9525">
                      <a:solidFill>
                        <a:srgbClr val="FF0000"/>
                      </a:solidFill>
                      <a:prstDash val="solid"/>
                    </a:lnB>
                  </a:tcPr>
                </a:tc>
                <a:tc>
                  <a:txBody>
                    <a:bodyPr/>
                    <a:p>
                      <a:pPr>
                        <a:lnSpc>
                          <a:spcPct val="100000"/>
                        </a:lnSpc>
                      </a:pPr>
                      <a:endParaRPr sz="1300">
                        <a:latin typeface="Times New Roman" panose="02020603050405020304"/>
                        <a:cs typeface="Times New Roman" panose="02020603050405020304"/>
                      </a:endParaRPr>
                    </a:p>
                  </a:txBody>
                  <a:tcPr marL="0" marR="0" marT="0" marB="0">
                    <a:lnR w="9525">
                      <a:solidFill>
                        <a:srgbClr val="FF0000"/>
                      </a:solidFill>
                      <a:prstDash val="solid"/>
                    </a:lnR>
                    <a:lnT w="6350">
                      <a:solidFill>
                        <a:srgbClr val="FF0000"/>
                      </a:solidFill>
                      <a:prstDash val="solid"/>
                    </a:lnT>
                    <a:lnB w="9525">
                      <a:solidFill>
                        <a:srgbClr val="FF0000"/>
                      </a:solidFill>
                      <a:prstDash val="solid"/>
                    </a:lnB>
                  </a:tcPr>
                </a:tc>
              </a:tr>
            </a:tbl>
          </a:graphicData>
        </a:graphic>
      </p:graphicFrame>
      <p:sp>
        <p:nvSpPr>
          <p:cNvPr id="9" name="object 9"/>
          <p:cNvSpPr txBox="1"/>
          <p:nvPr/>
        </p:nvSpPr>
        <p:spPr>
          <a:xfrm>
            <a:off x="1370964" y="1419225"/>
            <a:ext cx="9575800" cy="1188720"/>
          </a:xfrm>
          <a:prstGeom prst="rect">
            <a:avLst/>
          </a:prstGeom>
        </p:spPr>
        <p:txBody>
          <a:bodyPr vert="horz" wrap="square" lIns="0" tIns="12700" rIns="0" bIns="0" rtlCol="0">
            <a:spAutoFit/>
          </a:bodyPr>
          <a:p>
            <a:pPr marL="381000" indent="-342900">
              <a:lnSpc>
                <a:spcPct val="100000"/>
              </a:lnSpc>
              <a:spcBef>
                <a:spcPts val="100"/>
              </a:spcBef>
              <a:buFont typeface="Arial" panose="020B0604020202020204"/>
              <a:buChar char="•"/>
              <a:tabLst>
                <a:tab pos="380365" algn="l"/>
                <a:tab pos="381000" algn="l"/>
              </a:tabLst>
            </a:pPr>
            <a:r>
              <a:rPr sz="2400" dirty="0">
                <a:solidFill>
                  <a:srgbClr val="0431FF"/>
                </a:solidFill>
                <a:latin typeface="等线" panose="02010600030101010101" charset="-122"/>
                <a:cs typeface="等线" panose="02010600030101010101" charset="-122"/>
              </a:rPr>
              <a:t>我们可以分别写出绕三个轴的旋转矩阵，如下面代码所示</a:t>
            </a:r>
            <a:endParaRPr sz="2400">
              <a:latin typeface="等线" panose="02010600030101010101" charset="-122"/>
              <a:cs typeface="等线" panose="02010600030101010101" charset="-122"/>
            </a:endParaRPr>
          </a:p>
          <a:p>
            <a:pPr marL="381000" indent="-342900">
              <a:lnSpc>
                <a:spcPct val="100000"/>
              </a:lnSpc>
              <a:buFont typeface="Arial" panose="020B0604020202020204"/>
              <a:buChar char="•"/>
              <a:tabLst>
                <a:tab pos="380365" algn="l"/>
                <a:tab pos="381000" algn="l"/>
              </a:tabLst>
            </a:pPr>
            <a:r>
              <a:rPr sz="2400" spc="-5" dirty="0">
                <a:solidFill>
                  <a:srgbClr val="0431FF"/>
                </a:solidFill>
                <a:latin typeface="等线" panose="02010600030101010101" charset="-122"/>
                <a:cs typeface="等线" panose="02010600030101010101" charset="-122"/>
              </a:rPr>
              <a:t>依次绕三个轴旋转对应的旋转矩阵可以通过将三个旋转矩阵相乘的到</a:t>
            </a:r>
            <a:endParaRPr sz="2400">
              <a:latin typeface="等线" panose="02010600030101010101" charset="-122"/>
              <a:cs typeface="等线" panose="02010600030101010101" charset="-122"/>
            </a:endParaRPr>
          </a:p>
          <a:p>
            <a:pPr marL="4883150">
              <a:lnSpc>
                <a:spcPct val="100000"/>
              </a:lnSpc>
              <a:spcBef>
                <a:spcPts val="535"/>
              </a:spcBef>
            </a:pPr>
            <a:endParaRPr sz="2400">
              <a:latin typeface="Cambria Math" panose="02040503050406030204"/>
              <a:cs typeface="Cambria Math" panose="02040503050406030204"/>
            </a:endParaRPr>
          </a:p>
        </p:txBody>
      </p:sp>
      <p:pic>
        <p:nvPicPr>
          <p:cNvPr id="5" name="图片 4"/>
          <p:cNvPicPr>
            <a:picLocks noChangeAspect="1"/>
          </p:cNvPicPr>
          <p:nvPr/>
        </p:nvPicPr>
        <p:blipFill>
          <a:blip r:embed="rId4"/>
          <a:stretch>
            <a:fillRect/>
          </a:stretch>
        </p:blipFill>
        <p:spPr>
          <a:xfrm>
            <a:off x="6911975" y="2324100"/>
            <a:ext cx="2795270" cy="53213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647700" y="1548765"/>
            <a:ext cx="10566400" cy="4167505"/>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1D91E7F-84B6-4064-9D4E-CC7D244BCA04}"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1219200" y="1355725"/>
            <a:ext cx="9753600" cy="4970780"/>
          </a:xfrm>
          <a:prstGeom prst="rect">
            <a:avLst/>
          </a:prstGeom>
        </p:spPr>
      </p:pic>
      <p:sp>
        <p:nvSpPr>
          <p:cNvPr id="87" name="矩形 86"/>
          <p:cNvSpPr/>
          <p:nvPr/>
        </p:nvSpPr>
        <p:spPr>
          <a:xfrm>
            <a:off x="871268" y="189747"/>
            <a:ext cx="11167063" cy="476885"/>
          </a:xfrm>
          <a:prstGeom prst="rect">
            <a:avLst/>
          </a:prstGeom>
        </p:spPr>
        <p:txBody>
          <a:bodyPr wrap="square" lIns="91396" tIns="45699" rIns="91396" bIns="45699">
            <a:spAutoFit/>
          </a:bodyPr>
          <a:p>
            <a:pPr defTabSz="685800" fontAlgn="base">
              <a:lnSpc>
                <a:spcPct val="90000"/>
              </a:lnSpc>
              <a:spcBef>
                <a:spcPct val="0"/>
              </a:spcBef>
              <a:spcAft>
                <a:spcPct val="0"/>
              </a:spcAft>
              <a:defRPr/>
            </a:pPr>
            <a:r>
              <a:rPr lang="en-US" altLang="zh-CN" sz="2800" b="1" dirty="0">
                <a:solidFill>
                  <a:srgbClr val="7E0044"/>
                </a:solidFill>
                <a:latin typeface="微软雅黑" panose="020B0503020204020204" pitchFamily="34" charset="-122"/>
              </a:rPr>
              <a:t>3D</a:t>
            </a:r>
            <a:r>
              <a:rPr lang="zh-CN" altLang="en-US" sz="2800" b="1" dirty="0">
                <a:solidFill>
                  <a:srgbClr val="7E0044"/>
                </a:solidFill>
                <a:latin typeface="微软雅黑" panose="020B0503020204020204" pitchFamily="34" charset="-122"/>
              </a:rPr>
              <a:t>数据变换</a:t>
            </a:r>
            <a:endParaRPr lang="zh-CN" altLang="en-US" sz="2800" b="1" dirty="0">
              <a:solidFill>
                <a:srgbClr val="7E0044"/>
              </a:solidFill>
              <a:latin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3181</Words>
  <Application>WPS 演示</Application>
  <PresentationFormat>宽屏</PresentationFormat>
  <Paragraphs>244</Paragraphs>
  <Slides>33</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宋体</vt:lpstr>
      <vt:lpstr>Wingdings</vt:lpstr>
      <vt:lpstr>Calibri</vt:lpstr>
      <vt:lpstr>微软雅黑</vt:lpstr>
      <vt:lpstr>Times New Roman</vt:lpstr>
      <vt:lpstr>等线</vt:lpstr>
      <vt:lpstr>Arial</vt:lpstr>
      <vt:lpstr>Verdana</vt:lpstr>
      <vt:lpstr>Times New Roman</vt:lpstr>
      <vt:lpstr>Cambria Math</vt:lpstr>
      <vt:lpstr>Arial Unicode MS</vt:lpstr>
      <vt:lpstr>华文楷体</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wwx</dc:creator>
  <cp:keywords>wwx</cp:keywords>
  <dc:description>第一PPT模板网-WWW.1PPT.COM</dc:description>
  <cp:lastModifiedBy>汤圆吃不吃</cp:lastModifiedBy>
  <cp:revision>1134</cp:revision>
  <dcterms:created xsi:type="dcterms:W3CDTF">2015-10-24T01:57:00Z</dcterms:created>
  <dcterms:modified xsi:type="dcterms:W3CDTF">2020-11-01T15:47:39Z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